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hart17.xml" ContentType="application/vnd.openxmlformats-officedocument.drawingml.chart+xml"/>
  <Override PartName="/ppt/charts/colors4.xml" ContentType="application/vnd.ms-office.chartcolorstyle+xml"/>
  <Override PartName="/ppt/charts/style11.xml" ContentType="application/vnd.ms-office.chartstyle+xml"/>
  <Override PartName="/ppt/charts/colors16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charts/style18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Default Extension="png" ContentType="image/png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olors7.xml" ContentType="application/vnd.ms-office.chartcolorstyle+xml"/>
  <Override PartName="/ppt/charts/colors1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Default Extension="emf" ContentType="image/x-emf"/>
  <Override PartName="/ppt/charts/style10.xml" ContentType="application/vnd.ms-office.chartstyle+xml"/>
  <Override PartName="/ppt/charts/colors15.xml" ContentType="application/vnd.ms-office.chartcolor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13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olors18.xml" ContentType="application/vnd.ms-office.chartcolorstyle+xml"/>
  <Override PartName="/ppt/charts/style1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39" r:id="rId2"/>
    <p:sldId id="1459" r:id="rId3"/>
    <p:sldId id="1401" r:id="rId4"/>
    <p:sldId id="1398" r:id="rId5"/>
    <p:sldId id="1461" r:id="rId6"/>
    <p:sldId id="1418" r:id="rId7"/>
    <p:sldId id="1454" r:id="rId8"/>
    <p:sldId id="1457" r:id="rId9"/>
    <p:sldId id="1465" r:id="rId10"/>
    <p:sldId id="1453" r:id="rId11"/>
    <p:sldId id="1440" r:id="rId12"/>
    <p:sldId id="1441" r:id="rId13"/>
    <p:sldId id="1464" r:id="rId14"/>
    <p:sldId id="1468" r:id="rId15"/>
    <p:sldId id="1466" r:id="rId16"/>
    <p:sldId id="1447" r:id="rId17"/>
    <p:sldId id="1450" r:id="rId18"/>
    <p:sldId id="1469" r:id="rId19"/>
  </p:sldIdLst>
  <p:sldSz cx="12192000" cy="6858000"/>
  <p:notesSz cx="6669088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0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99FF66"/>
    <a:srgbClr val="FF9933"/>
    <a:srgbClr val="00CC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4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10" y="-102"/>
      </p:cViewPr>
      <p:guideLst>
        <p:guide orient="horz" pos="640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7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Foglio_di_lavoro_di_Microsoft_Office_Excel19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Foglio_di_lavoro_di_Microsoft_Office_Excel2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41243528683363134"/>
          <c:y val="5.9647676789272082E-2"/>
          <c:w val="0.55488626073057845"/>
          <c:h val="0.81139078517295316"/>
        </c:manualLayout>
      </c:layout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4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numRef>
              <c:f>Foglio1!$A$2:$A$17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Foglio1!$B$2:$B$17</c:f>
              <c:numCache>
                <c:formatCode>0</c:formatCode>
                <c:ptCount val="16"/>
                <c:pt idx="0">
                  <c:v>13.7</c:v>
                </c:pt>
                <c:pt idx="1">
                  <c:v>16.8</c:v>
                </c:pt>
                <c:pt idx="2">
                  <c:v>19.7</c:v>
                </c:pt>
                <c:pt idx="3">
                  <c:v>21.700000000000003</c:v>
                </c:pt>
                <c:pt idx="4">
                  <c:v>23.95</c:v>
                </c:pt>
                <c:pt idx="5">
                  <c:v>26.799999999999986</c:v>
                </c:pt>
                <c:pt idx="6">
                  <c:v>29.6</c:v>
                </c:pt>
                <c:pt idx="7">
                  <c:v>32.450000000000003</c:v>
                </c:pt>
                <c:pt idx="8">
                  <c:v>36.15</c:v>
                </c:pt>
                <c:pt idx="9">
                  <c:v>40.75</c:v>
                </c:pt>
                <c:pt idx="10">
                  <c:v>46.5</c:v>
                </c:pt>
                <c:pt idx="11">
                  <c:v>50.5</c:v>
                </c:pt>
                <c:pt idx="12">
                  <c:v>52.8</c:v>
                </c:pt>
                <c:pt idx="13">
                  <c:v>56</c:v>
                </c:pt>
                <c:pt idx="14">
                  <c:v>60.8</c:v>
                </c:pt>
                <c:pt idx="15">
                  <c:v>62.8</c:v>
                </c:pt>
              </c:numCache>
            </c:numRef>
          </c:val>
        </c:ser>
        <c:marker val="1"/>
        <c:axId val="69379968"/>
        <c:axId val="69394432"/>
      </c:lineChart>
      <c:catAx>
        <c:axId val="693799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394432"/>
        <c:crosses val="autoZero"/>
        <c:auto val="1"/>
        <c:lblAlgn val="ctr"/>
        <c:lblOffset val="100"/>
      </c:catAx>
      <c:valAx>
        <c:axId val="69394432"/>
        <c:scaling>
          <c:orientation val="minMax"/>
        </c:scaling>
        <c:axPos val="l"/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937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0.4203379227064854"/>
          <c:y val="0.5166958877582424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35-54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47418EA-8D89-4C78-B8A6-DCA628FA9DC5}" type="VALUE">
                      <a:rPr lang="en-US" smtClean="0"/>
                      <a:pPr/>
                      <a:t>[VALORE]</a:t>
                    </a:fld>
                    <a:r>
                      <a:rPr lang="en-US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mobile</c:v>
                </c:pt>
                <c:pt idx="1">
                  <c:v>solo fisso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firstSliceAng val="239"/>
        <c:holeSize val="3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44303907352534661"/>
          <c:y val="0.513228130122280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55+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5B46F3D-0493-466E-A9C5-29B3CC1C7A05}" type="VALUE">
                      <a:rPr lang="en-US" smtClean="0"/>
                      <a:pPr/>
                      <a:t>[VALORE]</a:t>
                    </a:fld>
                    <a:r>
                      <a:rPr lang="en-US" smtClean="0"/>
                      <a:t>%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mobile</c:v>
                </c:pt>
                <c:pt idx="1">
                  <c:v>solo fisso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  <c:firstSliceAng val="262"/>
        <c:holeSize val="3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0.41417888371055461"/>
          <c:y val="0.5201636453942035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14-34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1724994-8DAB-4EB5-8AEC-5A38669E9F53}" type="VALUE">
                      <a:rPr lang="en-US" smtClean="0"/>
                      <a:pPr/>
                      <a:t>[VALORE]</a:t>
                    </a:fld>
                    <a:r>
                      <a:rPr lang="en-US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</c:ser>
        <c:firstSliceAng val="247"/>
        <c:holeSize val="3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0.42649696170241702"/>
          <c:y val="0.5166958877582424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35-54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47418EA-8D89-4C78-B8A6-DCA628FA9DC5}" type="VALUE">
                      <a:rPr lang="en-US" smtClean="0"/>
                      <a:pPr/>
                      <a:t>[VALORE]</a:t>
                    </a:fld>
                    <a:r>
                      <a:rPr lang="en-US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</c:ser>
        <c:firstSliceAng val="247"/>
        <c:holeSize val="3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layout>
        <c:manualLayout>
          <c:xMode val="edge"/>
          <c:yMode val="edge"/>
          <c:x val="0.44509208652399029"/>
          <c:y val="0.495889341942474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55+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5B46F3D-0493-466E-A9C5-29B3CC1C7A05}" type="VALUE">
                      <a:rPr lang="en-US" smtClean="0"/>
                      <a:pPr/>
                      <a:t>[VALORE]</a:t>
                    </a:fld>
                    <a:r>
                      <a:rPr lang="en-US" smtClean="0"/>
                      <a:t>% 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Foglio1!$A$2:$A$3</c:f>
              <c:numCache>
                <c:formatCode>General</c:formatCode>
                <c:ptCount val="2"/>
              </c:numCache>
            </c:num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</c:ser>
        <c:firstSliceAng val="262"/>
        <c:holeSize val="3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3.437500000000001E-2"/>
          <c:y val="6.1390925947704698E-2"/>
          <c:w val="0.96562500000000051"/>
          <c:h val="0.78340606914626909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WHATSAPP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14-34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88</c:v>
                </c:pt>
                <c:pt idx="1">
                  <c:v>83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14-34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76</c:v>
                </c:pt>
                <c:pt idx="1">
                  <c:v>74</c:v>
                </c:pt>
                <c:pt idx="2">
                  <c:v>52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14-34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78</c:v>
                </c:pt>
                <c:pt idx="1">
                  <c:v>70</c:v>
                </c:pt>
                <c:pt idx="2">
                  <c:v>46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14-34</c:v>
                </c:pt>
                <c:pt idx="1">
                  <c:v>35-54</c:v>
                </c:pt>
                <c:pt idx="2">
                  <c:v>55+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31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</c:ser>
        <c:gapWidth val="219"/>
        <c:overlap val="-27"/>
        <c:axId val="108590592"/>
        <c:axId val="108592128"/>
      </c:barChart>
      <c:catAx>
        <c:axId val="1085905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8592128"/>
        <c:crosses val="autoZero"/>
        <c:auto val="1"/>
        <c:lblAlgn val="ctr"/>
        <c:lblOffset val="100"/>
      </c:catAx>
      <c:valAx>
        <c:axId val="1085921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859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37524940895391345"/>
          <c:y val="2.6853367733323998E-2"/>
          <c:w val="0.62475059104608688"/>
          <c:h val="0.94629326453335205"/>
        </c:manualLayout>
      </c:layout>
      <c:barChart>
        <c:barDir val="bar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55+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Foglio1!$A$2:$A$20</c:f>
              <c:strCache>
                <c:ptCount val="19"/>
                <c:pt idx="0">
                  <c:v>Meteo </c:v>
                </c:pt>
                <c:pt idx="1">
                  <c:v>Cucina </c:v>
                </c:pt>
                <c:pt idx="2">
                  <c:v>Giochi </c:v>
                </c:pt>
                <c:pt idx="3">
                  <c:v>Scommesse e pronostici </c:v>
                </c:pt>
                <c:pt idx="4">
                  <c:v>Viaggi e Turismo </c:v>
                </c:pt>
                <c:pt idx="5">
                  <c:v>Elettronica di consumo</c:v>
                </c:pt>
                <c:pt idx="6">
                  <c:v>Annunci </c:v>
                </c:pt>
                <c:pt idx="7">
                  <c:v>Comparazione e Recensione Prodotti e Servizi </c:v>
                </c:pt>
                <c:pt idx="8">
                  <c:v>Servizi P.A.</c:v>
                </c:pt>
                <c:pt idx="9">
                  <c:v>Televisione </c:v>
                </c:pt>
                <c:pt idx="10">
                  <c:v>Telefonia </c:v>
                </c:pt>
                <c:pt idx="11">
                  <c:v>Lifestyle </c:v>
                </c:pt>
                <c:pt idx="12">
                  <c:v>Servizi Finanziari </c:v>
                </c:pt>
                <c:pt idx="13">
                  <c:v>Blog e Forum </c:v>
                </c:pt>
                <c:pt idx="14">
                  <c:v>Quotidiani informazione</c:v>
                </c:pt>
                <c:pt idx="15">
                  <c:v>Ecommerce </c:v>
                </c:pt>
                <c:pt idx="16">
                  <c:v>Video e Musica </c:v>
                </c:pt>
                <c:pt idx="17">
                  <c:v>Socialnetwork </c:v>
                </c:pt>
                <c:pt idx="18">
                  <c:v>Portali e Motori di Ricerca </c:v>
                </c:pt>
              </c:strCache>
            </c:strRef>
          </c:cat>
          <c:val>
            <c:numRef>
              <c:f>Foglio1!$B$2:$B$20</c:f>
              <c:numCache>
                <c:formatCode>0.0</c:formatCode>
                <c:ptCount val="19"/>
                <c:pt idx="0">
                  <c:v>36.518952267528945</c:v>
                </c:pt>
                <c:pt idx="1">
                  <c:v>32.550682804265776</c:v>
                </c:pt>
                <c:pt idx="2">
                  <c:v>26.934612086378884</c:v>
                </c:pt>
                <c:pt idx="3">
                  <c:v>41.328543516100311</c:v>
                </c:pt>
                <c:pt idx="4">
                  <c:v>41.211100882021242</c:v>
                </c:pt>
                <c:pt idx="5">
                  <c:v>20.878957493876324</c:v>
                </c:pt>
                <c:pt idx="6">
                  <c:v>38.710113432764089</c:v>
                </c:pt>
                <c:pt idx="7">
                  <c:v>36.561153520951223</c:v>
                </c:pt>
                <c:pt idx="8">
                  <c:v>40.283874765903164</c:v>
                </c:pt>
                <c:pt idx="9">
                  <c:v>35.191039517493991</c:v>
                </c:pt>
                <c:pt idx="10">
                  <c:v>42.852444293594537</c:v>
                </c:pt>
                <c:pt idx="11">
                  <c:v>39.40620884063695</c:v>
                </c:pt>
                <c:pt idx="12">
                  <c:v>31.015368164635948</c:v>
                </c:pt>
                <c:pt idx="13">
                  <c:v>47.964052341568866</c:v>
                </c:pt>
                <c:pt idx="14">
                  <c:v>68.588600855739259</c:v>
                </c:pt>
                <c:pt idx="15">
                  <c:v>62.237387306884209</c:v>
                </c:pt>
                <c:pt idx="16">
                  <c:v>75.931769133612775</c:v>
                </c:pt>
                <c:pt idx="17">
                  <c:v>82.835954266456554</c:v>
                </c:pt>
                <c:pt idx="18">
                  <c:v>96.234326589643175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14-34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Foglio1!$A$2:$A$20</c:f>
              <c:strCache>
                <c:ptCount val="19"/>
                <c:pt idx="0">
                  <c:v>Meteo </c:v>
                </c:pt>
                <c:pt idx="1">
                  <c:v>Cucina </c:v>
                </c:pt>
                <c:pt idx="2">
                  <c:v>Giochi </c:v>
                </c:pt>
                <c:pt idx="3">
                  <c:v>Scommesse e pronostici </c:v>
                </c:pt>
                <c:pt idx="4">
                  <c:v>Viaggi e Turismo </c:v>
                </c:pt>
                <c:pt idx="5">
                  <c:v>Elettronica di consumo</c:v>
                </c:pt>
                <c:pt idx="6">
                  <c:v>Annunci </c:v>
                </c:pt>
                <c:pt idx="7">
                  <c:v>Comparazione e Recensione Prodotti e Servizi </c:v>
                </c:pt>
                <c:pt idx="8">
                  <c:v>Servizi P.A.</c:v>
                </c:pt>
                <c:pt idx="9">
                  <c:v>Televisione </c:v>
                </c:pt>
                <c:pt idx="10">
                  <c:v>Telefonia </c:v>
                </c:pt>
                <c:pt idx="11">
                  <c:v>Lifestyle </c:v>
                </c:pt>
                <c:pt idx="12">
                  <c:v>Servizi Finanziari </c:v>
                </c:pt>
                <c:pt idx="13">
                  <c:v>Blog e Forum </c:v>
                </c:pt>
                <c:pt idx="14">
                  <c:v>Quotidiani informazione</c:v>
                </c:pt>
                <c:pt idx="15">
                  <c:v>Ecommerce </c:v>
                </c:pt>
                <c:pt idx="16">
                  <c:v>Video e Musica </c:v>
                </c:pt>
                <c:pt idx="17">
                  <c:v>Socialnetwork </c:v>
                </c:pt>
                <c:pt idx="18">
                  <c:v>Portali e Motori di Ricerca </c:v>
                </c:pt>
              </c:strCache>
            </c:strRef>
          </c:cat>
          <c:val>
            <c:numRef>
              <c:f>Foglio1!$C$2:$C$20</c:f>
              <c:numCache>
                <c:formatCode>0.0</c:formatCode>
                <c:ptCount val="19"/>
                <c:pt idx="0">
                  <c:v>29.288094063135169</c:v>
                </c:pt>
                <c:pt idx="1">
                  <c:v>32.35608017343182</c:v>
                </c:pt>
                <c:pt idx="2">
                  <c:v>33.128241584847999</c:v>
                </c:pt>
                <c:pt idx="3">
                  <c:v>37.386451494748933</c:v>
                </c:pt>
                <c:pt idx="4">
                  <c:v>39.925770018774045</c:v>
                </c:pt>
                <c:pt idx="5">
                  <c:v>40.137597918529281</c:v>
                </c:pt>
                <c:pt idx="6">
                  <c:v>40.924645021367724</c:v>
                </c:pt>
                <c:pt idx="7">
                  <c:v>41.222268633502559</c:v>
                </c:pt>
                <c:pt idx="8">
                  <c:v>42.047387019857474</c:v>
                </c:pt>
                <c:pt idx="9">
                  <c:v>42.089247388463292</c:v>
                </c:pt>
                <c:pt idx="10">
                  <c:v>42.257049728133147</c:v>
                </c:pt>
                <c:pt idx="11">
                  <c:v>48.014654737664458</c:v>
                </c:pt>
                <c:pt idx="12">
                  <c:v>55.191993843638912</c:v>
                </c:pt>
                <c:pt idx="13">
                  <c:v>62.783245387465527</c:v>
                </c:pt>
                <c:pt idx="14">
                  <c:v>64.596412819016152</c:v>
                </c:pt>
                <c:pt idx="15">
                  <c:v>67.484688036505119</c:v>
                </c:pt>
                <c:pt idx="16">
                  <c:v>81.49004868974346</c:v>
                </c:pt>
                <c:pt idx="17">
                  <c:v>89.663556308962001</c:v>
                </c:pt>
                <c:pt idx="18">
                  <c:v>95.389675825727352</c:v>
                </c:pt>
              </c:numCache>
            </c:numRef>
          </c:val>
        </c:ser>
        <c:gapWidth val="41"/>
        <c:axId val="119360128"/>
        <c:axId val="119366016"/>
      </c:barChart>
      <c:catAx>
        <c:axId val="1193601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19366016"/>
        <c:crosses val="autoZero"/>
        <c:auto val="1"/>
        <c:lblAlgn val="ctr"/>
        <c:lblOffset val="100"/>
      </c:catAx>
      <c:valAx>
        <c:axId val="119366016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1936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780920348555123"/>
          <c:y val="0.38766935379637418"/>
          <c:w val="0.20345287731828091"/>
          <c:h val="0.2773140886986439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664259875350484E-2"/>
          <c:y val="7.9517431760547957E-2"/>
          <c:w val="0.93947988246916492"/>
          <c:h val="0.89115466277963029"/>
        </c:manualLayout>
      </c:layout>
      <c:barChart>
        <c:barDir val="col"/>
        <c:grouping val="stacked"/>
        <c:ser>
          <c:idx val="0"/>
          <c:order val="0"/>
          <c:tx>
            <c:strRef>
              <c:f>'T budget'!$A$2</c:f>
              <c:strCache>
                <c:ptCount val="1"/>
                <c:pt idx="0">
                  <c:v>TV Geb</c:v>
                </c:pt>
              </c:strCache>
            </c:strRef>
          </c:tx>
          <c:spPr>
            <a:solidFill>
              <a:srgbClr val="00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 budget'!$B$1:$F$1</c:f>
              <c:strCache>
                <c:ptCount val="5"/>
                <c:pt idx="0">
                  <c:v>POP</c:v>
                </c:pt>
                <c:pt idx="1">
                  <c:v>14-34 digital</c:v>
                </c:pt>
                <c:pt idx="2">
                  <c:v>35-54 digital</c:v>
                </c:pt>
                <c:pt idx="3">
                  <c:v>55+ digital</c:v>
                </c:pt>
                <c:pt idx="4">
                  <c:v>55+ NOT digital</c:v>
                </c:pt>
              </c:strCache>
            </c:strRef>
          </c:cat>
          <c:val>
            <c:numRef>
              <c:f>'T budget'!$B$2:$F$2</c:f>
              <c:numCache>
                <c:formatCode>0</c:formatCode>
                <c:ptCount val="5"/>
                <c:pt idx="0">
                  <c:v>158.9</c:v>
                </c:pt>
                <c:pt idx="1">
                  <c:v>129.28200000000001</c:v>
                </c:pt>
                <c:pt idx="2">
                  <c:v>119.61199999999999</c:v>
                </c:pt>
                <c:pt idx="3">
                  <c:v>199.30700000000004</c:v>
                </c:pt>
                <c:pt idx="4">
                  <c:v>210.126</c:v>
                </c:pt>
              </c:numCache>
            </c:numRef>
          </c:val>
        </c:ser>
        <c:ser>
          <c:idx val="1"/>
          <c:order val="1"/>
          <c:tx>
            <c:strRef>
              <c:f>'T budget'!$A$3</c:f>
              <c:strCache>
                <c:ptCount val="1"/>
                <c:pt idx="0">
                  <c:v>TEMATICA FREE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 budget'!$B$1:$F$1</c:f>
              <c:strCache>
                <c:ptCount val="5"/>
                <c:pt idx="0">
                  <c:v>POP</c:v>
                </c:pt>
                <c:pt idx="1">
                  <c:v>14-34 digital</c:v>
                </c:pt>
                <c:pt idx="2">
                  <c:v>35-54 digital</c:v>
                </c:pt>
                <c:pt idx="3">
                  <c:v>55+ digital</c:v>
                </c:pt>
                <c:pt idx="4">
                  <c:v>55+ NOT digital</c:v>
                </c:pt>
              </c:strCache>
            </c:strRef>
          </c:cat>
          <c:val>
            <c:numRef>
              <c:f>'T budget'!$B$3:$F$3</c:f>
              <c:numCache>
                <c:formatCode>0</c:formatCode>
                <c:ptCount val="5"/>
                <c:pt idx="0">
                  <c:v>53.879999999999995</c:v>
                </c:pt>
                <c:pt idx="1">
                  <c:v>53.523000000000003</c:v>
                </c:pt>
                <c:pt idx="2">
                  <c:v>51.880999999999993</c:v>
                </c:pt>
                <c:pt idx="3">
                  <c:v>46.697000000000003</c:v>
                </c:pt>
                <c:pt idx="4">
                  <c:v>56.380999999999993</c:v>
                </c:pt>
              </c:numCache>
            </c:numRef>
          </c:val>
        </c:ser>
        <c:ser>
          <c:idx val="2"/>
          <c:order val="2"/>
          <c:tx>
            <c:strRef>
              <c:f>'T budget'!$A$4</c:f>
              <c:strCache>
                <c:ptCount val="1"/>
                <c:pt idx="0">
                  <c:v>PAY TV</c:v>
                </c:pt>
              </c:strCache>
            </c:strRef>
          </c:tx>
          <c:spPr>
            <a:solidFill>
              <a:srgbClr val="004186"/>
            </a:solidFill>
          </c:spPr>
          <c:dLbls>
            <c:dLbl>
              <c:idx val="8"/>
              <c:layout>
                <c:manualLayout>
                  <c:x val="8.9356922153586409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 budget'!$B$1:$F$1</c:f>
              <c:strCache>
                <c:ptCount val="5"/>
                <c:pt idx="0">
                  <c:v>POP</c:v>
                </c:pt>
                <c:pt idx="1">
                  <c:v>14-34 digital</c:v>
                </c:pt>
                <c:pt idx="2">
                  <c:v>35-54 digital</c:v>
                </c:pt>
                <c:pt idx="3">
                  <c:v>55+ digital</c:v>
                </c:pt>
                <c:pt idx="4">
                  <c:v>55+ NOT digital</c:v>
                </c:pt>
              </c:strCache>
            </c:strRef>
          </c:cat>
          <c:val>
            <c:numRef>
              <c:f>'T budget'!$B$4:$F$4</c:f>
              <c:numCache>
                <c:formatCode>0</c:formatCode>
                <c:ptCount val="5"/>
                <c:pt idx="0">
                  <c:v>17.161999999999999</c:v>
                </c:pt>
                <c:pt idx="1">
                  <c:v>17.134000000000011</c:v>
                </c:pt>
                <c:pt idx="2">
                  <c:v>22.521999999999988</c:v>
                </c:pt>
                <c:pt idx="3">
                  <c:v>16.498999999999985</c:v>
                </c:pt>
                <c:pt idx="4">
                  <c:v>14.447000000000001</c:v>
                </c:pt>
              </c:numCache>
            </c:numRef>
          </c:val>
        </c:ser>
        <c:ser>
          <c:idx val="3"/>
          <c:order val="3"/>
          <c:tx>
            <c:strRef>
              <c:f>'T budget'!$A$5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 budget'!$B$1:$F$1</c:f>
              <c:strCache>
                <c:ptCount val="5"/>
                <c:pt idx="0">
                  <c:v>POP</c:v>
                </c:pt>
                <c:pt idx="1">
                  <c:v>14-34 digital</c:v>
                </c:pt>
                <c:pt idx="2">
                  <c:v>35-54 digital</c:v>
                </c:pt>
                <c:pt idx="3">
                  <c:v>55+ digital</c:v>
                </c:pt>
                <c:pt idx="4">
                  <c:v>55+ NOT digital</c:v>
                </c:pt>
              </c:strCache>
            </c:strRef>
          </c:cat>
          <c:val>
            <c:numRef>
              <c:f>'T budget'!$B$5:$F$5</c:f>
              <c:numCache>
                <c:formatCode>0</c:formatCode>
                <c:ptCount val="5"/>
                <c:pt idx="0">
                  <c:v>24.184000000000001</c:v>
                </c:pt>
                <c:pt idx="1">
                  <c:v>22.856000000000005</c:v>
                </c:pt>
                <c:pt idx="2">
                  <c:v>28.526</c:v>
                </c:pt>
                <c:pt idx="3">
                  <c:v>30.40199999999999</c:v>
                </c:pt>
                <c:pt idx="4">
                  <c:v>18.847000000000001</c:v>
                </c:pt>
              </c:numCache>
            </c:numRef>
          </c:val>
        </c:ser>
        <c:ser>
          <c:idx val="4"/>
          <c:order val="4"/>
          <c:tx>
            <c:strRef>
              <c:f>'T budget'!$A$6</c:f>
              <c:strCache>
                <c:ptCount val="1"/>
                <c:pt idx="0">
                  <c:v>St quotidiana</c:v>
                </c:pt>
              </c:strCache>
            </c:strRef>
          </c:tx>
          <c:spPr>
            <a:solidFill>
              <a:srgbClr val="FF993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 budget'!$B$1:$F$1</c:f>
              <c:strCache>
                <c:ptCount val="5"/>
                <c:pt idx="0">
                  <c:v>POP</c:v>
                </c:pt>
                <c:pt idx="1">
                  <c:v>14-34 digital</c:v>
                </c:pt>
                <c:pt idx="2">
                  <c:v>35-54 digital</c:v>
                </c:pt>
                <c:pt idx="3">
                  <c:v>55+ digital</c:v>
                </c:pt>
                <c:pt idx="4">
                  <c:v>55+ NOT digital</c:v>
                </c:pt>
              </c:strCache>
            </c:strRef>
          </c:cat>
          <c:val>
            <c:numRef>
              <c:f>'T budget'!$B$6:$F$6</c:f>
              <c:numCache>
                <c:formatCode>0</c:formatCode>
                <c:ptCount val="5"/>
                <c:pt idx="0">
                  <c:v>12.427</c:v>
                </c:pt>
                <c:pt idx="1">
                  <c:v>8.4980000000000011</c:v>
                </c:pt>
                <c:pt idx="2">
                  <c:v>9.42</c:v>
                </c:pt>
                <c:pt idx="3">
                  <c:v>18.774999999999999</c:v>
                </c:pt>
                <c:pt idx="4">
                  <c:v>18.018000000000001</c:v>
                </c:pt>
              </c:numCache>
            </c:numRef>
          </c:val>
        </c:ser>
        <c:ser>
          <c:idx val="5"/>
          <c:order val="5"/>
          <c:tx>
            <c:strRef>
              <c:f>'T budget'!$A$7</c:f>
              <c:strCache>
                <c:ptCount val="1"/>
                <c:pt idx="0">
                  <c:v>periodica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2"/>
              <c:layout>
                <c:manualLayout>
                  <c:x val="5.9571281435724195E-3"/>
                  <c:y val="3.499530732217573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46410179465523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4464101794655237E-3"/>
                  <c:y val="3.499530732217573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 budget'!$B$1:$F$1</c:f>
              <c:strCache>
                <c:ptCount val="5"/>
                <c:pt idx="0">
                  <c:v>POP</c:v>
                </c:pt>
                <c:pt idx="1">
                  <c:v>14-34 digital</c:v>
                </c:pt>
                <c:pt idx="2">
                  <c:v>35-54 digital</c:v>
                </c:pt>
                <c:pt idx="3">
                  <c:v>55+ digital</c:v>
                </c:pt>
                <c:pt idx="4">
                  <c:v>55+ NOT digital</c:v>
                </c:pt>
              </c:strCache>
            </c:strRef>
          </c:cat>
          <c:val>
            <c:numRef>
              <c:f>'T budget'!$B$7:$F$7</c:f>
              <c:numCache>
                <c:formatCode>0</c:formatCode>
                <c:ptCount val="5"/>
                <c:pt idx="0">
                  <c:v>2.1589999999999998</c:v>
                </c:pt>
                <c:pt idx="1">
                  <c:v>1.4989999999999994</c:v>
                </c:pt>
                <c:pt idx="2">
                  <c:v>1.7609999999999992</c:v>
                </c:pt>
                <c:pt idx="3">
                  <c:v>3.0449999999999999</c:v>
                </c:pt>
                <c:pt idx="4">
                  <c:v>2.9809999999999999</c:v>
                </c:pt>
              </c:numCache>
            </c:numRef>
          </c:val>
        </c:ser>
        <c:ser>
          <c:idx val="6"/>
          <c:order val="6"/>
          <c:tx>
            <c:strRef>
              <c:f>'T budget'!$A$8</c:f>
              <c:strCache>
                <c:ptCount val="1"/>
                <c:pt idx="0">
                  <c:v>WEB PC</c:v>
                </c:pt>
              </c:strCache>
            </c:strRef>
          </c:tx>
          <c:spPr>
            <a:solidFill>
              <a:srgbClr val="004186">
                <a:lumMod val="60000"/>
                <a:lumOff val="40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 budget'!$B$1:$F$1</c:f>
              <c:strCache>
                <c:ptCount val="5"/>
                <c:pt idx="0">
                  <c:v>POP</c:v>
                </c:pt>
                <c:pt idx="1">
                  <c:v>14-34 digital</c:v>
                </c:pt>
                <c:pt idx="2">
                  <c:v>35-54 digital</c:v>
                </c:pt>
                <c:pt idx="3">
                  <c:v>55+ digital</c:v>
                </c:pt>
                <c:pt idx="4">
                  <c:v>55+ NOT digital</c:v>
                </c:pt>
              </c:strCache>
            </c:strRef>
          </c:cat>
          <c:val>
            <c:numRef>
              <c:f>'T budget'!$B$8:$F$8</c:f>
              <c:numCache>
                <c:formatCode>0</c:formatCode>
                <c:ptCount val="5"/>
                <c:pt idx="0">
                  <c:v>18.26499999999999</c:v>
                </c:pt>
                <c:pt idx="1">
                  <c:v>22.704999999999988</c:v>
                </c:pt>
                <c:pt idx="2">
                  <c:v>31.562999999999985</c:v>
                </c:pt>
                <c:pt idx="3">
                  <c:v>28.724</c:v>
                </c:pt>
              </c:numCache>
            </c:numRef>
          </c:val>
        </c:ser>
        <c:ser>
          <c:idx val="7"/>
          <c:order val="7"/>
          <c:tx>
            <c:strRef>
              <c:f>'T budget'!$A$9</c:f>
              <c:strCache>
                <c:ptCount val="1"/>
                <c:pt idx="0">
                  <c:v>WEB MOB</c:v>
                </c:pt>
              </c:strCache>
            </c:strRef>
          </c:tx>
          <c:spPr>
            <a:solidFill>
              <a:srgbClr val="0033CC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'T budget'!$B$1:$F$1</c:f>
              <c:strCache>
                <c:ptCount val="5"/>
                <c:pt idx="0">
                  <c:v>POP</c:v>
                </c:pt>
                <c:pt idx="1">
                  <c:v>14-34 digital</c:v>
                </c:pt>
                <c:pt idx="2">
                  <c:v>35-54 digital</c:v>
                </c:pt>
                <c:pt idx="3">
                  <c:v>55+ digital</c:v>
                </c:pt>
                <c:pt idx="4">
                  <c:v>55+ NOT digital</c:v>
                </c:pt>
              </c:strCache>
            </c:strRef>
          </c:cat>
          <c:val>
            <c:numRef>
              <c:f>'T budget'!$B$9:$F$9</c:f>
              <c:numCache>
                <c:formatCode>0</c:formatCode>
                <c:ptCount val="5"/>
                <c:pt idx="0">
                  <c:v>33.184000000000005</c:v>
                </c:pt>
                <c:pt idx="1">
                  <c:v>65.805999999999983</c:v>
                </c:pt>
                <c:pt idx="2">
                  <c:v>50.83</c:v>
                </c:pt>
                <c:pt idx="3">
                  <c:v>19.751000000000001</c:v>
                </c:pt>
                <c:pt idx="4">
                  <c:v>0.93700000000000039</c:v>
                </c:pt>
              </c:numCache>
            </c:numRef>
          </c:val>
        </c:ser>
        <c:overlap val="100"/>
        <c:axId val="138313728"/>
        <c:axId val="138315264"/>
      </c:barChart>
      <c:catAx>
        <c:axId val="138313728"/>
        <c:scaling>
          <c:orientation val="minMax"/>
        </c:scaling>
        <c:axPos val="b"/>
        <c:numFmt formatCode="General" sourceLinked="1"/>
        <c:majorTickMark val="none"/>
        <c:tickLblPos val="none"/>
        <c:txPr>
          <a:bodyPr anchor="t" anchorCtr="0"/>
          <a:lstStyle/>
          <a:p>
            <a:pPr>
              <a:defRPr b="1"/>
            </a:pPr>
            <a:endParaRPr lang="it-IT"/>
          </a:p>
        </c:txPr>
        <c:crossAx val="138315264"/>
        <c:crosses val="autoZero"/>
        <c:auto val="1"/>
        <c:lblAlgn val="ctr"/>
        <c:lblOffset val="1000"/>
      </c:catAx>
      <c:valAx>
        <c:axId val="138315264"/>
        <c:scaling>
          <c:orientation val="minMax"/>
          <c:max val="360"/>
          <c:min val="0"/>
        </c:scaling>
        <c:axPos val="l"/>
        <c:numFmt formatCode="0" sourceLinked="0"/>
        <c:tickLblPos val="nextTo"/>
        <c:crossAx val="138313728"/>
        <c:crosses val="autoZero"/>
        <c:crossBetween val="between"/>
      </c:valAx>
    </c:plotArea>
    <c:plotVisOnly val="1"/>
    <c:dispBlanksAs val="gap"/>
  </c:chart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3.437500000000001E-2"/>
          <c:y val="6.1390925947704698E-2"/>
          <c:w val="0.96562500000000051"/>
          <c:h val="0.78340606914626909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protagonsimo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14-34 digitali</c:v>
                </c:pt>
                <c:pt idx="1">
                  <c:v>35-54 digitali</c:v>
                </c:pt>
                <c:pt idx="2">
                  <c:v>55+ digitali</c:v>
                </c:pt>
                <c:pt idx="3">
                  <c:v>55+ non digitali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68</c:v>
                </c:pt>
                <c:pt idx="1">
                  <c:v>73</c:v>
                </c:pt>
                <c:pt idx="2">
                  <c:v>72</c:v>
                </c:pt>
                <c:pt idx="3">
                  <c:v>49</c:v>
                </c:pt>
              </c:numCache>
            </c:numRef>
          </c:val>
        </c:ser>
        <c:gapWidth val="60"/>
        <c:overlap val="-77"/>
        <c:axId val="137795840"/>
        <c:axId val="137797632"/>
      </c:barChart>
      <c:catAx>
        <c:axId val="1377958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7797632"/>
        <c:crosses val="autoZero"/>
        <c:auto val="1"/>
        <c:lblAlgn val="ctr"/>
        <c:lblOffset val="100"/>
      </c:catAx>
      <c:valAx>
        <c:axId val="1377976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779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3.437500000000001E-2"/>
          <c:y val="6.1390925947704698E-2"/>
          <c:w val="0.96562500000000051"/>
          <c:h val="0.78340606914626909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WHATSAPP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14-34 digitali</c:v>
                </c:pt>
                <c:pt idx="1">
                  <c:v>35-54 digitali</c:v>
                </c:pt>
                <c:pt idx="2">
                  <c:v>55+ digitali</c:v>
                </c:pt>
                <c:pt idx="3">
                  <c:v>55+ non digitali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63</c:v>
                </c:pt>
                <c:pt idx="1">
                  <c:v>54</c:v>
                </c:pt>
                <c:pt idx="2">
                  <c:v>50</c:v>
                </c:pt>
                <c:pt idx="3">
                  <c:v>33</c:v>
                </c:pt>
              </c:numCache>
            </c:numRef>
          </c:val>
        </c:ser>
        <c:gapWidth val="60"/>
        <c:overlap val="-77"/>
        <c:axId val="137809280"/>
        <c:axId val="143217792"/>
      </c:barChart>
      <c:catAx>
        <c:axId val="1378092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3217792"/>
        <c:crosses val="autoZero"/>
        <c:auto val="1"/>
        <c:lblAlgn val="ctr"/>
        <c:lblOffset val="100"/>
      </c:catAx>
      <c:valAx>
        <c:axId val="1432177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780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43116455751972182"/>
          <c:y val="2.6608379813488636E-2"/>
          <c:w val="0.55488626073057845"/>
          <c:h val="0.81139078517295316"/>
        </c:manualLayout>
      </c:layout>
      <c:lineChart>
        <c:grouping val="standar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15"/>
              <c:layout>
                <c:manualLayout>
                  <c:x val="-2.2241002694083363E-2"/>
                  <c:y val="-5.0611854895179095E-2"/>
                </c:manualLayout>
              </c:layout>
              <c:tx>
                <c:rich>
                  <a:bodyPr/>
                  <a:lstStyle/>
                  <a:p>
                    <a:fld id="{F12A5DF6-3F57-45FB-933A-2DD9B3D0A475}" type="VALUE">
                      <a:rPr lang="en-US" smtClean="0"/>
                      <a:pPr/>
                      <a:t>[VALORE]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7"/>
              <c:layout>
                <c:manualLayout>
                  <c:x val="-2.1070423604920892E-2"/>
                  <c:y val="-5.35890228301896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7">
                  <c:v>2030</c:v>
                </c:pt>
              </c:numCache>
            </c:numRef>
          </c:cat>
          <c:val>
            <c:numRef>
              <c:f>Foglio1!$B$2:$B$19</c:f>
              <c:numCache>
                <c:formatCode>0</c:formatCode>
                <c:ptCount val="18"/>
                <c:pt idx="0">
                  <c:v>13.7</c:v>
                </c:pt>
                <c:pt idx="1">
                  <c:v>16.8</c:v>
                </c:pt>
                <c:pt idx="2">
                  <c:v>19.7</c:v>
                </c:pt>
                <c:pt idx="3">
                  <c:v>21.700000000000003</c:v>
                </c:pt>
                <c:pt idx="4">
                  <c:v>23.95</c:v>
                </c:pt>
                <c:pt idx="5">
                  <c:v>26.799999999999986</c:v>
                </c:pt>
                <c:pt idx="6">
                  <c:v>29.6</c:v>
                </c:pt>
                <c:pt idx="7">
                  <c:v>32.450000000000003</c:v>
                </c:pt>
                <c:pt idx="8">
                  <c:v>36.15</c:v>
                </c:pt>
                <c:pt idx="9">
                  <c:v>40.75</c:v>
                </c:pt>
                <c:pt idx="10">
                  <c:v>46.5</c:v>
                </c:pt>
                <c:pt idx="11">
                  <c:v>50.5</c:v>
                </c:pt>
                <c:pt idx="12">
                  <c:v>52.8</c:v>
                </c:pt>
                <c:pt idx="13">
                  <c:v>56</c:v>
                </c:pt>
                <c:pt idx="14">
                  <c:v>60.8</c:v>
                </c:pt>
                <c:pt idx="15">
                  <c:v>62.8</c:v>
                </c:pt>
                <c:pt idx="17" formatCode="General">
                  <c:v>80</c:v>
                </c:pt>
              </c:numCache>
            </c:numRef>
          </c:val>
        </c:ser>
        <c:marker val="1"/>
        <c:axId val="76037120"/>
        <c:axId val="76178176"/>
      </c:lineChart>
      <c:catAx>
        <c:axId val="76037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76178176"/>
        <c:crosses val="autoZero"/>
        <c:auto val="1"/>
        <c:lblAlgn val="ctr"/>
        <c:lblOffset val="100"/>
      </c:catAx>
      <c:valAx>
        <c:axId val="76178176"/>
        <c:scaling>
          <c:orientation val="minMax"/>
          <c:max val="90"/>
        </c:scaling>
        <c:axPos val="l"/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760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4.0680591609152807E-2"/>
          <c:y val="5.9647676789272075E-2"/>
          <c:w val="0.55389898572709517"/>
          <c:h val="0.8113907851729531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Foglio1!$A$2:$A$13</c:f>
              <c:strCache>
                <c:ptCount val="12"/>
                <c:pt idx="0">
                  <c:v>14/19 anni </c:v>
                </c:pt>
                <c:pt idx="1">
                  <c:v>20/24 anni </c:v>
                </c:pt>
                <c:pt idx="2">
                  <c:v>25/29 anni </c:v>
                </c:pt>
                <c:pt idx="3">
                  <c:v>30/34 anni </c:v>
                </c:pt>
                <c:pt idx="4">
                  <c:v>35/39 anni </c:v>
                </c:pt>
                <c:pt idx="5">
                  <c:v>40/44 anni </c:v>
                </c:pt>
                <c:pt idx="6">
                  <c:v>45/49 anni </c:v>
                </c:pt>
                <c:pt idx="7">
                  <c:v>50/54 anni </c:v>
                </c:pt>
                <c:pt idx="8">
                  <c:v>55/59 anni </c:v>
                </c:pt>
                <c:pt idx="9">
                  <c:v>60/64 anni </c:v>
                </c:pt>
                <c:pt idx="10">
                  <c:v>65/74 anni </c:v>
                </c:pt>
                <c:pt idx="11">
                  <c:v>Oltre 74 anni </c:v>
                </c:pt>
              </c:strCache>
            </c:strRef>
          </c:cat>
          <c:val>
            <c:numRef>
              <c:f>Foglio1!$B$2:$B$13</c:f>
              <c:numCache>
                <c:formatCode>0.0</c:formatCode>
                <c:ptCount val="12"/>
                <c:pt idx="0">
                  <c:v>84.6</c:v>
                </c:pt>
                <c:pt idx="1">
                  <c:v>83.294908597699148</c:v>
                </c:pt>
                <c:pt idx="2">
                  <c:v>81.519164579645874</c:v>
                </c:pt>
                <c:pt idx="3">
                  <c:v>84.25117403086864</c:v>
                </c:pt>
                <c:pt idx="4">
                  <c:v>83.930005726925515</c:v>
                </c:pt>
                <c:pt idx="5">
                  <c:v>78.267278965733695</c:v>
                </c:pt>
                <c:pt idx="6">
                  <c:v>77.694138869726601</c:v>
                </c:pt>
                <c:pt idx="7">
                  <c:v>67.516997370812334</c:v>
                </c:pt>
                <c:pt idx="8">
                  <c:v>57.130153894649631</c:v>
                </c:pt>
                <c:pt idx="9">
                  <c:v>47.051274912541977</c:v>
                </c:pt>
                <c:pt idx="10">
                  <c:v>31.592624453674627</c:v>
                </c:pt>
                <c:pt idx="11">
                  <c:v>15.192150054447708</c:v>
                </c:pt>
              </c:numCache>
            </c:numRef>
          </c:val>
        </c:ser>
        <c:axId val="86936192"/>
        <c:axId val="86950272"/>
      </c:barChart>
      <c:catAx>
        <c:axId val="86936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86950272"/>
        <c:crosses val="autoZero"/>
        <c:auto val="1"/>
        <c:lblAlgn val="ctr"/>
        <c:lblOffset val="100"/>
      </c:catAx>
      <c:valAx>
        <c:axId val="86950272"/>
        <c:scaling>
          <c:orientation val="minMax"/>
          <c:max val="100"/>
        </c:scaling>
        <c:axPos val="l"/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93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</c:ser>
        <c:gapWidth val="219"/>
        <c:overlap val="-27"/>
        <c:axId val="105595264"/>
        <c:axId val="1055968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Foglio1!$A$2</c15:sqref>
                        </c15:formulaRef>
                      </c:ext>
                    </c:extLst>
                    <c:strCache>
                      <c:ptCount val="1"/>
                      <c:pt idx="0">
                        <c:v>Categoria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55952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5596800"/>
        <c:crosses val="autoZero"/>
        <c:auto val="1"/>
        <c:lblAlgn val="ctr"/>
        <c:lblOffset val="100"/>
      </c:catAx>
      <c:valAx>
        <c:axId val="105596800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tickLblPos val="none"/>
        <c:crossAx val="10559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78821348155471"/>
          <c:y val="0.88932623807388"/>
          <c:w val="0.46728948156926847"/>
          <c:h val="8.558129732595491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gapWidth val="219"/>
        <c:overlap val="-27"/>
        <c:axId val="95537792"/>
        <c:axId val="9575257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Foglio1!$A$2</c15:sqref>
                        </c15:formulaRef>
                      </c:ext>
                    </c:extLst>
                    <c:strCache>
                      <c:ptCount val="1"/>
                      <c:pt idx="0">
                        <c:v>Categoria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955377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5752576"/>
        <c:crosses val="autoZero"/>
        <c:auto val="1"/>
        <c:lblAlgn val="ctr"/>
        <c:lblOffset val="100"/>
      </c:catAx>
      <c:valAx>
        <c:axId val="95752576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tickLblPos val="none"/>
        <c:crossAx val="9553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9.0165275790375018E-2"/>
          <c:y val="3.5649147823963431E-2"/>
          <c:w val="0.90081819663058793"/>
          <c:h val="0.8039296869682016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gapWidth val="219"/>
        <c:overlap val="-27"/>
        <c:axId val="96224000"/>
        <c:axId val="962255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Foglio1!$A$2</c15:sqref>
                        </c15:formulaRef>
                      </c:ext>
                    </c:extLst>
                    <c:strCache>
                      <c:ptCount val="1"/>
                      <c:pt idx="0">
                        <c:v>Categoria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962240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6225536"/>
        <c:crosses val="autoZero"/>
        <c:auto val="1"/>
        <c:lblAlgn val="ctr"/>
        <c:lblOffset val="100"/>
      </c:catAx>
      <c:valAx>
        <c:axId val="96225536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tickLblPos val="none"/>
        <c:crossAx val="9622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gapWidth val="219"/>
        <c:overlap val="-27"/>
        <c:axId val="96242304"/>
        <c:axId val="9624819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Foglio1!$A$2</c15:sqref>
                        </c15:formulaRef>
                      </c:ext>
                    </c:extLst>
                    <c:strCache>
                      <c:ptCount val="1"/>
                      <c:pt idx="0">
                        <c:v>Categoria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962423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6248192"/>
        <c:crosses val="autoZero"/>
        <c:auto val="1"/>
        <c:lblAlgn val="ctr"/>
        <c:lblOffset val="100"/>
      </c:catAx>
      <c:valAx>
        <c:axId val="96248192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tickLblPos val="none"/>
        <c:crossAx val="9624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Foglio1!$C$2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</c:ser>
        <c:gapWidth val="219"/>
        <c:overlap val="-27"/>
        <c:axId val="97460992"/>
        <c:axId val="974625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Foglio1!$A$2</c15:sqref>
                        </c15:formulaRef>
                      </c:ext>
                    </c:extLst>
                    <c:strCache>
                      <c:ptCount val="1"/>
                      <c:pt idx="0">
                        <c:v>Categoria 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974609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7462528"/>
        <c:crosses val="autoZero"/>
        <c:auto val="1"/>
        <c:lblAlgn val="ctr"/>
        <c:lblOffset val="100"/>
      </c:catAx>
      <c:valAx>
        <c:axId val="97462528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none"/>
        <c:tickLblPos val="none"/>
        <c:crossAx val="9746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layout>
        <c:manualLayout>
          <c:xMode val="edge"/>
          <c:yMode val="edge"/>
          <c:x val="0.41417888371055461"/>
          <c:y val="0.506292614850357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title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14-34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1724994-8DAB-4EB5-8AEC-5A38669E9F53}" type="VALUE">
                      <a:rPr lang="en-US" smtClean="0"/>
                      <a:pPr/>
                      <a:t>[VALORE]</a:t>
                    </a:fld>
                    <a:r>
                      <a:rPr lang="en-US" smtClean="0"/>
                      <a:t>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mobile</c:v>
                </c:pt>
                <c:pt idx="1">
                  <c:v>solo fisso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firstSliceAng val="211"/>
        <c:holeSize val="3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1FA0D9-7294-4E93-BD1A-8C5EC2D67892}" type="doc">
      <dgm:prSet loTypeId="urn:microsoft.com/office/officeart/2005/8/layout/cycle8" loCatId="cycle" qsTypeId="urn:microsoft.com/office/officeart/2005/8/quickstyle/simple1" qsCatId="simple" csTypeId="urn:microsoft.com/office/officeart/2005/8/colors/colorful1#2" csCatId="colorful" phldr="1"/>
      <dgm:spPr/>
    </dgm:pt>
    <dgm:pt modelId="{B211E9ED-C917-4F29-868A-A70015F0FAC5}">
      <dgm:prSet phldrT="[Testo]"/>
      <dgm:spPr/>
      <dgm:t>
        <a:bodyPr/>
        <a:lstStyle/>
        <a:p>
          <a:r>
            <a:rPr lang="it-IT" b="1" smtClean="0">
              <a:latin typeface="+mn-lt"/>
            </a:rPr>
            <a:t>Barriere SIMBOLICHE (attualità culturale)</a:t>
          </a:r>
          <a:endParaRPr lang="it-IT" dirty="0"/>
        </a:p>
      </dgm:t>
    </dgm:pt>
    <dgm:pt modelId="{711F92C0-8266-49EC-9131-545DEA9E5A24}" type="parTrans" cxnId="{F922A4DA-0AB3-4561-B9E5-9E6259E4780F}">
      <dgm:prSet/>
      <dgm:spPr/>
      <dgm:t>
        <a:bodyPr/>
        <a:lstStyle/>
        <a:p>
          <a:endParaRPr lang="it-IT"/>
        </a:p>
      </dgm:t>
    </dgm:pt>
    <dgm:pt modelId="{8F84A844-B26B-4017-AF00-6C58E5E0A7DB}" type="sibTrans" cxnId="{F922A4DA-0AB3-4561-B9E5-9E6259E4780F}">
      <dgm:prSet/>
      <dgm:spPr/>
      <dgm:t>
        <a:bodyPr/>
        <a:lstStyle/>
        <a:p>
          <a:endParaRPr lang="it-IT"/>
        </a:p>
      </dgm:t>
    </dgm:pt>
    <dgm:pt modelId="{24A90267-541B-4002-95C7-669CED6E780C}">
      <dgm:prSet phldrT="[Testo]"/>
      <dgm:spPr/>
      <dgm:t>
        <a:bodyPr/>
        <a:lstStyle/>
        <a:p>
          <a:r>
            <a:rPr lang="it-IT" b="1" smtClean="0">
              <a:latin typeface="+mn-lt"/>
            </a:rPr>
            <a:t>Barriere STRUTTURALI (funzionalità)</a:t>
          </a:r>
          <a:endParaRPr lang="it-IT" dirty="0"/>
        </a:p>
      </dgm:t>
    </dgm:pt>
    <dgm:pt modelId="{BB0A19BD-797F-47D9-9765-E91086F2E641}" type="parTrans" cxnId="{3BE32642-0AEF-4594-847D-FD8784FE6B68}">
      <dgm:prSet/>
      <dgm:spPr/>
      <dgm:t>
        <a:bodyPr/>
        <a:lstStyle/>
        <a:p>
          <a:endParaRPr lang="it-IT"/>
        </a:p>
      </dgm:t>
    </dgm:pt>
    <dgm:pt modelId="{46E0F15A-1B38-464C-9EF8-238FED12FCA4}" type="sibTrans" cxnId="{3BE32642-0AEF-4594-847D-FD8784FE6B68}">
      <dgm:prSet/>
      <dgm:spPr/>
      <dgm:t>
        <a:bodyPr/>
        <a:lstStyle/>
        <a:p>
          <a:endParaRPr lang="it-IT"/>
        </a:p>
      </dgm:t>
    </dgm:pt>
    <dgm:pt modelId="{138F2BFA-596B-4D46-90F6-6FFCFE2CCC63}">
      <dgm:prSet phldrT="[Testo]"/>
      <dgm:spPr/>
      <dgm:t>
        <a:bodyPr/>
        <a:lstStyle/>
        <a:p>
          <a:r>
            <a:rPr lang="it-IT" b="1" smtClean="0">
              <a:latin typeface="+mn-lt"/>
            </a:rPr>
            <a:t>Barriere ECONOMICHE</a:t>
          </a:r>
        </a:p>
        <a:p>
          <a:r>
            <a:rPr lang="it-IT" b="1" smtClean="0">
              <a:latin typeface="+mn-lt"/>
            </a:rPr>
            <a:t>(disponibilità materiali)</a:t>
          </a:r>
          <a:endParaRPr lang="it-IT" dirty="0"/>
        </a:p>
      </dgm:t>
    </dgm:pt>
    <dgm:pt modelId="{C093754C-2A6A-4876-BC3A-630A76A58133}" type="parTrans" cxnId="{387952FF-1D0D-43A8-A67D-ED9634141D5B}">
      <dgm:prSet/>
      <dgm:spPr/>
      <dgm:t>
        <a:bodyPr/>
        <a:lstStyle/>
        <a:p>
          <a:endParaRPr lang="it-IT"/>
        </a:p>
      </dgm:t>
    </dgm:pt>
    <dgm:pt modelId="{E72CE139-8FF2-4649-83D4-A46DB0476F01}" type="sibTrans" cxnId="{387952FF-1D0D-43A8-A67D-ED9634141D5B}">
      <dgm:prSet/>
      <dgm:spPr/>
      <dgm:t>
        <a:bodyPr/>
        <a:lstStyle/>
        <a:p>
          <a:endParaRPr lang="it-IT"/>
        </a:p>
      </dgm:t>
    </dgm:pt>
    <dgm:pt modelId="{6C4681BD-3F88-4867-A422-A8ACBA367013}">
      <dgm:prSet phldrT="[Testo]"/>
      <dgm:spPr/>
      <dgm:t>
        <a:bodyPr/>
        <a:lstStyle/>
        <a:p>
          <a:r>
            <a:rPr lang="it-IT" b="1" smtClean="0">
              <a:latin typeface="+mn-lt"/>
            </a:rPr>
            <a:t>Barriere COGNITIVE (accessibilità)</a:t>
          </a:r>
          <a:endParaRPr lang="it-IT" dirty="0"/>
        </a:p>
      </dgm:t>
    </dgm:pt>
    <dgm:pt modelId="{32E875BA-A6FE-49B9-8E9D-1EDE2E5EB050}" type="parTrans" cxnId="{63E69724-FC12-4CB7-AFA3-7B08038BBC2E}">
      <dgm:prSet/>
      <dgm:spPr/>
      <dgm:t>
        <a:bodyPr/>
        <a:lstStyle/>
        <a:p>
          <a:endParaRPr lang="it-IT"/>
        </a:p>
      </dgm:t>
    </dgm:pt>
    <dgm:pt modelId="{B3579D9C-200C-4F11-88A3-03BD116ECC17}" type="sibTrans" cxnId="{63E69724-FC12-4CB7-AFA3-7B08038BBC2E}">
      <dgm:prSet/>
      <dgm:spPr/>
      <dgm:t>
        <a:bodyPr/>
        <a:lstStyle/>
        <a:p>
          <a:endParaRPr lang="it-IT"/>
        </a:p>
      </dgm:t>
    </dgm:pt>
    <dgm:pt modelId="{473CAD2A-AD58-4129-B420-80409ED1BE32}">
      <dgm:prSet phldrT="[Testo]"/>
      <dgm:spPr/>
      <dgm:t>
        <a:bodyPr/>
        <a:lstStyle/>
        <a:p>
          <a:r>
            <a:rPr lang="it-IT" b="1" smtClean="0">
              <a:latin typeface="+mn-lt"/>
            </a:rPr>
            <a:t>Barriere PSICOLOGICHE (adeguatezza)</a:t>
          </a:r>
          <a:endParaRPr lang="it-IT" dirty="0"/>
        </a:p>
      </dgm:t>
    </dgm:pt>
    <dgm:pt modelId="{56F1A6F1-5BB2-4641-A95A-CE7AE05047E0}" type="parTrans" cxnId="{528A69C0-CDAF-486D-952C-793D7F09A9AC}">
      <dgm:prSet/>
      <dgm:spPr/>
      <dgm:t>
        <a:bodyPr/>
        <a:lstStyle/>
        <a:p>
          <a:endParaRPr lang="it-IT"/>
        </a:p>
      </dgm:t>
    </dgm:pt>
    <dgm:pt modelId="{A084E594-2959-4634-8BFB-17AF06CD4EAD}" type="sibTrans" cxnId="{528A69C0-CDAF-486D-952C-793D7F09A9AC}">
      <dgm:prSet/>
      <dgm:spPr/>
      <dgm:t>
        <a:bodyPr/>
        <a:lstStyle/>
        <a:p>
          <a:endParaRPr lang="it-IT"/>
        </a:p>
      </dgm:t>
    </dgm:pt>
    <dgm:pt modelId="{49077AAA-8F23-45C4-9D8A-D162DB3D2916}" type="pres">
      <dgm:prSet presAssocID="{811FA0D9-7294-4E93-BD1A-8C5EC2D67892}" presName="compositeShape" presStyleCnt="0">
        <dgm:presLayoutVars>
          <dgm:chMax val="7"/>
          <dgm:dir/>
          <dgm:resizeHandles val="exact"/>
        </dgm:presLayoutVars>
      </dgm:prSet>
      <dgm:spPr/>
    </dgm:pt>
    <dgm:pt modelId="{F2C757F9-4C1B-4A75-BB85-C46FFD221E09}" type="pres">
      <dgm:prSet presAssocID="{811FA0D9-7294-4E93-BD1A-8C5EC2D67892}" presName="wedge1" presStyleLbl="node1" presStyleIdx="0" presStyleCnt="5"/>
      <dgm:spPr/>
      <dgm:t>
        <a:bodyPr/>
        <a:lstStyle/>
        <a:p>
          <a:endParaRPr lang="it-IT"/>
        </a:p>
      </dgm:t>
    </dgm:pt>
    <dgm:pt modelId="{40D910F4-B2B3-4D47-B8C9-BA0A925E4356}" type="pres">
      <dgm:prSet presAssocID="{811FA0D9-7294-4E93-BD1A-8C5EC2D67892}" presName="dummy1a" presStyleCnt="0"/>
      <dgm:spPr/>
    </dgm:pt>
    <dgm:pt modelId="{6DEEBB19-B231-4D75-948F-9841E89C83CC}" type="pres">
      <dgm:prSet presAssocID="{811FA0D9-7294-4E93-BD1A-8C5EC2D67892}" presName="dummy1b" presStyleCnt="0"/>
      <dgm:spPr/>
    </dgm:pt>
    <dgm:pt modelId="{3F2B0D38-A7DF-413E-8641-0D9A05AC0882}" type="pres">
      <dgm:prSet presAssocID="{811FA0D9-7294-4E93-BD1A-8C5EC2D6789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EE0004-7EFE-48FA-BD45-7F54195AE773}" type="pres">
      <dgm:prSet presAssocID="{811FA0D9-7294-4E93-BD1A-8C5EC2D67892}" presName="wedge2" presStyleLbl="node1" presStyleIdx="1" presStyleCnt="5"/>
      <dgm:spPr/>
      <dgm:t>
        <a:bodyPr/>
        <a:lstStyle/>
        <a:p>
          <a:endParaRPr lang="it-IT"/>
        </a:p>
      </dgm:t>
    </dgm:pt>
    <dgm:pt modelId="{A1D88456-03B9-4B61-94D1-B09C37AB7A39}" type="pres">
      <dgm:prSet presAssocID="{811FA0D9-7294-4E93-BD1A-8C5EC2D67892}" presName="dummy2a" presStyleCnt="0"/>
      <dgm:spPr/>
    </dgm:pt>
    <dgm:pt modelId="{E69EA50C-5599-4266-97AC-4F978EAFFF12}" type="pres">
      <dgm:prSet presAssocID="{811FA0D9-7294-4E93-BD1A-8C5EC2D67892}" presName="dummy2b" presStyleCnt="0"/>
      <dgm:spPr/>
    </dgm:pt>
    <dgm:pt modelId="{2B8C229B-9E78-4D6F-B233-C28B0E33E1CE}" type="pres">
      <dgm:prSet presAssocID="{811FA0D9-7294-4E93-BD1A-8C5EC2D6789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C279A7-FD5B-44B6-B1C4-DC9C402641FF}" type="pres">
      <dgm:prSet presAssocID="{811FA0D9-7294-4E93-BD1A-8C5EC2D67892}" presName="wedge3" presStyleLbl="node1" presStyleIdx="2" presStyleCnt="5"/>
      <dgm:spPr/>
      <dgm:t>
        <a:bodyPr/>
        <a:lstStyle/>
        <a:p>
          <a:endParaRPr lang="it-IT"/>
        </a:p>
      </dgm:t>
    </dgm:pt>
    <dgm:pt modelId="{D4B083A2-E26B-4732-8A98-B02CF356EE60}" type="pres">
      <dgm:prSet presAssocID="{811FA0D9-7294-4E93-BD1A-8C5EC2D67892}" presName="dummy3a" presStyleCnt="0"/>
      <dgm:spPr/>
    </dgm:pt>
    <dgm:pt modelId="{7B5FD0DB-A538-4323-819B-2BD5FFBBA503}" type="pres">
      <dgm:prSet presAssocID="{811FA0D9-7294-4E93-BD1A-8C5EC2D67892}" presName="dummy3b" presStyleCnt="0"/>
      <dgm:spPr/>
    </dgm:pt>
    <dgm:pt modelId="{93955FFF-4231-4360-8DF0-AC1D3BA5C9F3}" type="pres">
      <dgm:prSet presAssocID="{811FA0D9-7294-4E93-BD1A-8C5EC2D6789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CA3D61-119A-4DB1-93F1-71A15F07B9DF}" type="pres">
      <dgm:prSet presAssocID="{811FA0D9-7294-4E93-BD1A-8C5EC2D67892}" presName="wedge4" presStyleLbl="node1" presStyleIdx="3" presStyleCnt="5"/>
      <dgm:spPr/>
      <dgm:t>
        <a:bodyPr/>
        <a:lstStyle/>
        <a:p>
          <a:endParaRPr lang="it-IT"/>
        </a:p>
      </dgm:t>
    </dgm:pt>
    <dgm:pt modelId="{49784439-AC26-4F87-8F9E-051663FEF813}" type="pres">
      <dgm:prSet presAssocID="{811FA0D9-7294-4E93-BD1A-8C5EC2D67892}" presName="dummy4a" presStyleCnt="0"/>
      <dgm:spPr/>
    </dgm:pt>
    <dgm:pt modelId="{5CA139E0-D202-4C4C-982B-F17F56F0391A}" type="pres">
      <dgm:prSet presAssocID="{811FA0D9-7294-4E93-BD1A-8C5EC2D67892}" presName="dummy4b" presStyleCnt="0"/>
      <dgm:spPr/>
    </dgm:pt>
    <dgm:pt modelId="{534174EA-FDEA-4B4C-B78B-4C761D200811}" type="pres">
      <dgm:prSet presAssocID="{811FA0D9-7294-4E93-BD1A-8C5EC2D6789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A49514-F80D-4FF0-A0C7-F8D356C0504B}" type="pres">
      <dgm:prSet presAssocID="{811FA0D9-7294-4E93-BD1A-8C5EC2D67892}" presName="wedge5" presStyleLbl="node1" presStyleIdx="4" presStyleCnt="5"/>
      <dgm:spPr/>
      <dgm:t>
        <a:bodyPr/>
        <a:lstStyle/>
        <a:p>
          <a:endParaRPr lang="it-IT"/>
        </a:p>
      </dgm:t>
    </dgm:pt>
    <dgm:pt modelId="{C1E257F3-D548-4FC5-95A2-436B426CC729}" type="pres">
      <dgm:prSet presAssocID="{811FA0D9-7294-4E93-BD1A-8C5EC2D67892}" presName="dummy5a" presStyleCnt="0"/>
      <dgm:spPr/>
    </dgm:pt>
    <dgm:pt modelId="{B4933231-0513-416C-9842-C60249CBFC0D}" type="pres">
      <dgm:prSet presAssocID="{811FA0D9-7294-4E93-BD1A-8C5EC2D67892}" presName="dummy5b" presStyleCnt="0"/>
      <dgm:spPr/>
    </dgm:pt>
    <dgm:pt modelId="{3708B94C-9428-43F1-8F24-49CB8023CF2E}" type="pres">
      <dgm:prSet presAssocID="{811FA0D9-7294-4E93-BD1A-8C5EC2D6789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C166A0-7214-421E-91B0-3CB812D293EC}" type="pres">
      <dgm:prSet presAssocID="{8F84A844-B26B-4017-AF00-6C58E5E0A7DB}" presName="arrowWedge1" presStyleLbl="fgSibTrans2D1" presStyleIdx="0" presStyleCnt="5"/>
      <dgm:spPr/>
    </dgm:pt>
    <dgm:pt modelId="{0E7E31B4-50FC-4213-9B60-011858BCCD43}" type="pres">
      <dgm:prSet presAssocID="{46E0F15A-1B38-464C-9EF8-238FED12FCA4}" presName="arrowWedge2" presStyleLbl="fgSibTrans2D1" presStyleIdx="1" presStyleCnt="5"/>
      <dgm:spPr/>
    </dgm:pt>
    <dgm:pt modelId="{4BD11E8C-A6E8-40E2-9934-E86CF2B6F60C}" type="pres">
      <dgm:prSet presAssocID="{E72CE139-8FF2-4649-83D4-A46DB0476F01}" presName="arrowWedge3" presStyleLbl="fgSibTrans2D1" presStyleIdx="2" presStyleCnt="5"/>
      <dgm:spPr/>
    </dgm:pt>
    <dgm:pt modelId="{93074880-9D96-4078-9245-1EECC5DD6D2E}" type="pres">
      <dgm:prSet presAssocID="{B3579D9C-200C-4F11-88A3-03BD116ECC17}" presName="arrowWedge4" presStyleLbl="fgSibTrans2D1" presStyleIdx="3" presStyleCnt="5"/>
      <dgm:spPr/>
    </dgm:pt>
    <dgm:pt modelId="{AB2E415F-D58C-4DAE-AE80-C805E1C8EBD3}" type="pres">
      <dgm:prSet presAssocID="{A084E594-2959-4634-8BFB-17AF06CD4EAD}" presName="arrowWedge5" presStyleLbl="fgSibTrans2D1" presStyleIdx="4" presStyleCnt="5"/>
      <dgm:spPr/>
    </dgm:pt>
  </dgm:ptLst>
  <dgm:cxnLst>
    <dgm:cxn modelId="{12A7D4CD-1D69-4EF6-9D83-57FA6D5B151D}" type="presOf" srcId="{24A90267-541B-4002-95C7-669CED6E780C}" destId="{51EE0004-7EFE-48FA-BD45-7F54195AE773}" srcOrd="0" destOrd="0" presId="urn:microsoft.com/office/officeart/2005/8/layout/cycle8"/>
    <dgm:cxn modelId="{6E4128A1-E767-4C54-969C-10D988DB1409}" type="presOf" srcId="{473CAD2A-AD58-4129-B420-80409ED1BE32}" destId="{3708B94C-9428-43F1-8F24-49CB8023CF2E}" srcOrd="1" destOrd="0" presId="urn:microsoft.com/office/officeart/2005/8/layout/cycle8"/>
    <dgm:cxn modelId="{387952FF-1D0D-43A8-A67D-ED9634141D5B}" srcId="{811FA0D9-7294-4E93-BD1A-8C5EC2D67892}" destId="{138F2BFA-596B-4D46-90F6-6FFCFE2CCC63}" srcOrd="2" destOrd="0" parTransId="{C093754C-2A6A-4876-BC3A-630A76A58133}" sibTransId="{E72CE139-8FF2-4649-83D4-A46DB0476F01}"/>
    <dgm:cxn modelId="{C1CF968D-D827-4F2B-83AC-85B285E9BFDF}" type="presOf" srcId="{6C4681BD-3F88-4867-A422-A8ACBA367013}" destId="{47CA3D61-119A-4DB1-93F1-71A15F07B9DF}" srcOrd="0" destOrd="0" presId="urn:microsoft.com/office/officeart/2005/8/layout/cycle8"/>
    <dgm:cxn modelId="{A1DAEDCB-C5BD-42F1-8BF8-00F4E396CB37}" type="presOf" srcId="{B211E9ED-C917-4F29-868A-A70015F0FAC5}" destId="{F2C757F9-4C1B-4A75-BB85-C46FFD221E09}" srcOrd="0" destOrd="0" presId="urn:microsoft.com/office/officeart/2005/8/layout/cycle8"/>
    <dgm:cxn modelId="{63E69724-FC12-4CB7-AFA3-7B08038BBC2E}" srcId="{811FA0D9-7294-4E93-BD1A-8C5EC2D67892}" destId="{6C4681BD-3F88-4867-A422-A8ACBA367013}" srcOrd="3" destOrd="0" parTransId="{32E875BA-A6FE-49B9-8E9D-1EDE2E5EB050}" sibTransId="{B3579D9C-200C-4F11-88A3-03BD116ECC17}"/>
    <dgm:cxn modelId="{5C6B0E2D-575E-4AE1-B0F9-A4A3FEBA129A}" type="presOf" srcId="{24A90267-541B-4002-95C7-669CED6E780C}" destId="{2B8C229B-9E78-4D6F-B233-C28B0E33E1CE}" srcOrd="1" destOrd="0" presId="urn:microsoft.com/office/officeart/2005/8/layout/cycle8"/>
    <dgm:cxn modelId="{F922A4DA-0AB3-4561-B9E5-9E6259E4780F}" srcId="{811FA0D9-7294-4E93-BD1A-8C5EC2D67892}" destId="{B211E9ED-C917-4F29-868A-A70015F0FAC5}" srcOrd="0" destOrd="0" parTransId="{711F92C0-8266-49EC-9131-545DEA9E5A24}" sibTransId="{8F84A844-B26B-4017-AF00-6C58E5E0A7DB}"/>
    <dgm:cxn modelId="{C39447A9-BAEF-44B6-8B45-1F319F6FB786}" type="presOf" srcId="{811FA0D9-7294-4E93-BD1A-8C5EC2D67892}" destId="{49077AAA-8F23-45C4-9D8A-D162DB3D2916}" srcOrd="0" destOrd="0" presId="urn:microsoft.com/office/officeart/2005/8/layout/cycle8"/>
    <dgm:cxn modelId="{D89F95FA-B1AC-466B-ADCE-F59C36975A91}" type="presOf" srcId="{138F2BFA-596B-4D46-90F6-6FFCFE2CCC63}" destId="{93955FFF-4231-4360-8DF0-AC1D3BA5C9F3}" srcOrd="1" destOrd="0" presId="urn:microsoft.com/office/officeart/2005/8/layout/cycle8"/>
    <dgm:cxn modelId="{3BE32642-0AEF-4594-847D-FD8784FE6B68}" srcId="{811FA0D9-7294-4E93-BD1A-8C5EC2D67892}" destId="{24A90267-541B-4002-95C7-669CED6E780C}" srcOrd="1" destOrd="0" parTransId="{BB0A19BD-797F-47D9-9765-E91086F2E641}" sibTransId="{46E0F15A-1B38-464C-9EF8-238FED12FCA4}"/>
    <dgm:cxn modelId="{943E5882-CBB6-4DBB-B4D8-A9242800FDA7}" type="presOf" srcId="{6C4681BD-3F88-4867-A422-A8ACBA367013}" destId="{534174EA-FDEA-4B4C-B78B-4C761D200811}" srcOrd="1" destOrd="0" presId="urn:microsoft.com/office/officeart/2005/8/layout/cycle8"/>
    <dgm:cxn modelId="{BE1006D0-CA84-42D2-A2BA-D03DE16B86D4}" type="presOf" srcId="{B211E9ED-C917-4F29-868A-A70015F0FAC5}" destId="{3F2B0D38-A7DF-413E-8641-0D9A05AC0882}" srcOrd="1" destOrd="0" presId="urn:microsoft.com/office/officeart/2005/8/layout/cycle8"/>
    <dgm:cxn modelId="{E23D7C3F-53BE-4C21-A15F-5B8B1B4C5086}" type="presOf" srcId="{138F2BFA-596B-4D46-90F6-6FFCFE2CCC63}" destId="{EDC279A7-FD5B-44B6-B1C4-DC9C402641FF}" srcOrd="0" destOrd="0" presId="urn:microsoft.com/office/officeart/2005/8/layout/cycle8"/>
    <dgm:cxn modelId="{528A69C0-CDAF-486D-952C-793D7F09A9AC}" srcId="{811FA0D9-7294-4E93-BD1A-8C5EC2D67892}" destId="{473CAD2A-AD58-4129-B420-80409ED1BE32}" srcOrd="4" destOrd="0" parTransId="{56F1A6F1-5BB2-4641-A95A-CE7AE05047E0}" sibTransId="{A084E594-2959-4634-8BFB-17AF06CD4EAD}"/>
    <dgm:cxn modelId="{F37C5246-213A-488E-A119-62A22243B37E}" type="presOf" srcId="{473CAD2A-AD58-4129-B420-80409ED1BE32}" destId="{97A49514-F80D-4FF0-A0C7-F8D356C0504B}" srcOrd="0" destOrd="0" presId="urn:microsoft.com/office/officeart/2005/8/layout/cycle8"/>
    <dgm:cxn modelId="{F9447E25-DC2E-46C1-AA33-D3DBEB6FAC70}" type="presParOf" srcId="{49077AAA-8F23-45C4-9D8A-D162DB3D2916}" destId="{F2C757F9-4C1B-4A75-BB85-C46FFD221E09}" srcOrd="0" destOrd="0" presId="urn:microsoft.com/office/officeart/2005/8/layout/cycle8"/>
    <dgm:cxn modelId="{21CFF75A-3971-47A2-89D1-B1BD9BBA86AA}" type="presParOf" srcId="{49077AAA-8F23-45C4-9D8A-D162DB3D2916}" destId="{40D910F4-B2B3-4D47-B8C9-BA0A925E4356}" srcOrd="1" destOrd="0" presId="urn:microsoft.com/office/officeart/2005/8/layout/cycle8"/>
    <dgm:cxn modelId="{2C421EAD-88B8-445D-A681-5859B2F297D0}" type="presParOf" srcId="{49077AAA-8F23-45C4-9D8A-D162DB3D2916}" destId="{6DEEBB19-B231-4D75-948F-9841E89C83CC}" srcOrd="2" destOrd="0" presId="urn:microsoft.com/office/officeart/2005/8/layout/cycle8"/>
    <dgm:cxn modelId="{8C7D7B42-4CCA-4EEF-AD61-A9244D275F2B}" type="presParOf" srcId="{49077AAA-8F23-45C4-9D8A-D162DB3D2916}" destId="{3F2B0D38-A7DF-413E-8641-0D9A05AC0882}" srcOrd="3" destOrd="0" presId="urn:microsoft.com/office/officeart/2005/8/layout/cycle8"/>
    <dgm:cxn modelId="{8A93DC80-19D7-426C-88DA-2693E4D31E92}" type="presParOf" srcId="{49077AAA-8F23-45C4-9D8A-D162DB3D2916}" destId="{51EE0004-7EFE-48FA-BD45-7F54195AE773}" srcOrd="4" destOrd="0" presId="urn:microsoft.com/office/officeart/2005/8/layout/cycle8"/>
    <dgm:cxn modelId="{3FE2FE7C-E11D-4938-B055-3B6243BB2681}" type="presParOf" srcId="{49077AAA-8F23-45C4-9D8A-D162DB3D2916}" destId="{A1D88456-03B9-4B61-94D1-B09C37AB7A39}" srcOrd="5" destOrd="0" presId="urn:microsoft.com/office/officeart/2005/8/layout/cycle8"/>
    <dgm:cxn modelId="{1FEBD93B-5D3A-450B-BE20-F66229E5CE18}" type="presParOf" srcId="{49077AAA-8F23-45C4-9D8A-D162DB3D2916}" destId="{E69EA50C-5599-4266-97AC-4F978EAFFF12}" srcOrd="6" destOrd="0" presId="urn:microsoft.com/office/officeart/2005/8/layout/cycle8"/>
    <dgm:cxn modelId="{F4803139-3AD8-46ED-AED1-4EC7E708AE69}" type="presParOf" srcId="{49077AAA-8F23-45C4-9D8A-D162DB3D2916}" destId="{2B8C229B-9E78-4D6F-B233-C28B0E33E1CE}" srcOrd="7" destOrd="0" presId="urn:microsoft.com/office/officeart/2005/8/layout/cycle8"/>
    <dgm:cxn modelId="{4343B8CE-DF36-4D89-AD8B-86196136025D}" type="presParOf" srcId="{49077AAA-8F23-45C4-9D8A-D162DB3D2916}" destId="{EDC279A7-FD5B-44B6-B1C4-DC9C402641FF}" srcOrd="8" destOrd="0" presId="urn:microsoft.com/office/officeart/2005/8/layout/cycle8"/>
    <dgm:cxn modelId="{B6DC607B-AAB4-43FC-9A1E-300279E4F37A}" type="presParOf" srcId="{49077AAA-8F23-45C4-9D8A-D162DB3D2916}" destId="{D4B083A2-E26B-4732-8A98-B02CF356EE60}" srcOrd="9" destOrd="0" presId="urn:microsoft.com/office/officeart/2005/8/layout/cycle8"/>
    <dgm:cxn modelId="{2E8D33C9-4EAD-4BF3-822F-D66A2944B962}" type="presParOf" srcId="{49077AAA-8F23-45C4-9D8A-D162DB3D2916}" destId="{7B5FD0DB-A538-4323-819B-2BD5FFBBA503}" srcOrd="10" destOrd="0" presId="urn:microsoft.com/office/officeart/2005/8/layout/cycle8"/>
    <dgm:cxn modelId="{3ACDD16B-73D4-4D92-8FD4-515CD8B3F7FD}" type="presParOf" srcId="{49077AAA-8F23-45C4-9D8A-D162DB3D2916}" destId="{93955FFF-4231-4360-8DF0-AC1D3BA5C9F3}" srcOrd="11" destOrd="0" presId="urn:microsoft.com/office/officeart/2005/8/layout/cycle8"/>
    <dgm:cxn modelId="{51A581B4-1929-42E1-88B2-C608960C6685}" type="presParOf" srcId="{49077AAA-8F23-45C4-9D8A-D162DB3D2916}" destId="{47CA3D61-119A-4DB1-93F1-71A15F07B9DF}" srcOrd="12" destOrd="0" presId="urn:microsoft.com/office/officeart/2005/8/layout/cycle8"/>
    <dgm:cxn modelId="{8828898F-6A5B-4270-89EB-B28679AEB341}" type="presParOf" srcId="{49077AAA-8F23-45C4-9D8A-D162DB3D2916}" destId="{49784439-AC26-4F87-8F9E-051663FEF813}" srcOrd="13" destOrd="0" presId="urn:microsoft.com/office/officeart/2005/8/layout/cycle8"/>
    <dgm:cxn modelId="{39BEEE12-93F1-40F0-B797-DD9F9B2B0479}" type="presParOf" srcId="{49077AAA-8F23-45C4-9D8A-D162DB3D2916}" destId="{5CA139E0-D202-4C4C-982B-F17F56F0391A}" srcOrd="14" destOrd="0" presId="urn:microsoft.com/office/officeart/2005/8/layout/cycle8"/>
    <dgm:cxn modelId="{E8DBA621-BABA-42B8-BD71-DE87D809A173}" type="presParOf" srcId="{49077AAA-8F23-45C4-9D8A-D162DB3D2916}" destId="{534174EA-FDEA-4B4C-B78B-4C761D200811}" srcOrd="15" destOrd="0" presId="urn:microsoft.com/office/officeart/2005/8/layout/cycle8"/>
    <dgm:cxn modelId="{5303F16D-1A01-4B1E-968B-28B2B853572E}" type="presParOf" srcId="{49077AAA-8F23-45C4-9D8A-D162DB3D2916}" destId="{97A49514-F80D-4FF0-A0C7-F8D356C0504B}" srcOrd="16" destOrd="0" presId="urn:microsoft.com/office/officeart/2005/8/layout/cycle8"/>
    <dgm:cxn modelId="{5F175300-CA9D-410D-8C3E-D40E9D0EC775}" type="presParOf" srcId="{49077AAA-8F23-45C4-9D8A-D162DB3D2916}" destId="{C1E257F3-D548-4FC5-95A2-436B426CC729}" srcOrd="17" destOrd="0" presId="urn:microsoft.com/office/officeart/2005/8/layout/cycle8"/>
    <dgm:cxn modelId="{738A4672-5173-44FE-8D10-381F04345ABF}" type="presParOf" srcId="{49077AAA-8F23-45C4-9D8A-D162DB3D2916}" destId="{B4933231-0513-416C-9842-C60249CBFC0D}" srcOrd="18" destOrd="0" presId="urn:microsoft.com/office/officeart/2005/8/layout/cycle8"/>
    <dgm:cxn modelId="{A0BC5298-EE61-4C4F-B0EB-465C45C526A0}" type="presParOf" srcId="{49077AAA-8F23-45C4-9D8A-D162DB3D2916}" destId="{3708B94C-9428-43F1-8F24-49CB8023CF2E}" srcOrd="19" destOrd="0" presId="urn:microsoft.com/office/officeart/2005/8/layout/cycle8"/>
    <dgm:cxn modelId="{A4A4D00B-315A-43D4-85E3-EDC12B0F33AC}" type="presParOf" srcId="{49077AAA-8F23-45C4-9D8A-D162DB3D2916}" destId="{C6C166A0-7214-421E-91B0-3CB812D293EC}" srcOrd="20" destOrd="0" presId="urn:microsoft.com/office/officeart/2005/8/layout/cycle8"/>
    <dgm:cxn modelId="{DE08F8F9-EE9A-461D-A842-BD0BCD54464C}" type="presParOf" srcId="{49077AAA-8F23-45C4-9D8A-D162DB3D2916}" destId="{0E7E31B4-50FC-4213-9B60-011858BCCD43}" srcOrd="21" destOrd="0" presId="urn:microsoft.com/office/officeart/2005/8/layout/cycle8"/>
    <dgm:cxn modelId="{C985F0A0-8275-401C-973E-88E0D77BB55E}" type="presParOf" srcId="{49077AAA-8F23-45C4-9D8A-D162DB3D2916}" destId="{4BD11E8C-A6E8-40E2-9934-E86CF2B6F60C}" srcOrd="22" destOrd="0" presId="urn:microsoft.com/office/officeart/2005/8/layout/cycle8"/>
    <dgm:cxn modelId="{D95152E3-893B-4407-8AD2-EF86A7F0D1EE}" type="presParOf" srcId="{49077AAA-8F23-45C4-9D8A-D162DB3D2916}" destId="{93074880-9D96-4078-9245-1EECC5DD6D2E}" srcOrd="23" destOrd="0" presId="urn:microsoft.com/office/officeart/2005/8/layout/cycle8"/>
    <dgm:cxn modelId="{AC706316-9FAE-4D0D-B57F-B94897873191}" type="presParOf" srcId="{49077AAA-8F23-45C4-9D8A-D162DB3D2916}" destId="{AB2E415F-D58C-4DAE-AE80-C805E1C8EBD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C757F9-4C1B-4A75-BB85-C46FFD221E09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+mn-lt"/>
            </a:rPr>
            <a:t>Barriere SIMBOLICHE (attualità culturale)</a:t>
          </a:r>
          <a:endParaRPr lang="it-IT" sz="1200" kern="1200" dirty="0"/>
        </a:p>
      </dsp:txBody>
      <dsp:txXfrm>
        <a:off x="3169920" y="825398"/>
        <a:ext cx="1097280" cy="731520"/>
      </dsp:txXfrm>
    </dsp:sp>
    <dsp:sp modelId="{51EE0004-7EFE-48FA-BD45-7F54195AE773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+mn-lt"/>
            </a:rPr>
            <a:t>Barriere STRUTTURALI (funzionalità)</a:t>
          </a:r>
          <a:endParaRPr lang="it-IT" sz="1200" kern="1200" dirty="0"/>
        </a:p>
      </dsp:txBody>
      <dsp:txXfrm>
        <a:off x="3616960" y="1902358"/>
        <a:ext cx="1015999" cy="812800"/>
      </dsp:txXfrm>
    </dsp:sp>
    <dsp:sp modelId="{EDC279A7-FD5B-44B6-B1C4-DC9C402641F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+mn-lt"/>
            </a:rPr>
            <a:t>Barriere ECONOMICHE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+mn-lt"/>
            </a:rPr>
            <a:t>(disponibilità materiali)</a:t>
          </a:r>
          <a:endParaRPr lang="it-IT" sz="1200" kern="1200" dirty="0"/>
        </a:p>
      </dsp:txBody>
      <dsp:txXfrm>
        <a:off x="2560320" y="2796438"/>
        <a:ext cx="975360" cy="894079"/>
      </dsp:txXfrm>
    </dsp:sp>
    <dsp:sp modelId="{47CA3D61-119A-4DB1-93F1-71A15F07B9DF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+mn-lt"/>
            </a:rPr>
            <a:t>Barriere COGNITIVE (accessibilità)</a:t>
          </a:r>
          <a:endParaRPr lang="it-IT" sz="1200" kern="1200" dirty="0"/>
        </a:p>
      </dsp:txBody>
      <dsp:txXfrm>
        <a:off x="1463040" y="1902358"/>
        <a:ext cx="1015999" cy="812800"/>
      </dsp:txXfrm>
    </dsp:sp>
    <dsp:sp modelId="{97A49514-F80D-4FF0-A0C7-F8D356C0504B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smtClean="0">
              <a:latin typeface="+mn-lt"/>
            </a:rPr>
            <a:t>Barriere PSICOLOGICHE (adeguatezza)</a:t>
          </a:r>
          <a:endParaRPr lang="it-IT" sz="1200" kern="1200" dirty="0"/>
        </a:p>
      </dsp:txBody>
      <dsp:txXfrm>
        <a:off x="1828800" y="825398"/>
        <a:ext cx="1097280" cy="731520"/>
      </dsp:txXfrm>
    </dsp:sp>
    <dsp:sp modelId="{C6C166A0-7214-421E-91B0-3CB812D293EC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E31B4-50FC-4213-9B60-011858BCCD43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11E8C-A6E8-40E2-9934-E86CF2B6F60C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74880-9D96-4078-9245-1EECC5DD6D2E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E415F-D58C-4DAE-AE80-C805E1C8EBD3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8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2ADD7-B251-4714-B41D-D5B8F7D0A0D2}" type="datetimeFigureOut">
              <a:rPr lang="it-IT" smtClean="0"/>
              <a:pPr/>
              <a:t>19/11/2015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EEEF0-FA3A-44D2-8CE9-D76BFD1804B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35161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8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861B7-03F3-4724-ADFB-12662F6310E5}" type="datetimeFigureOut">
              <a:rPr lang="it-IT" smtClean="0"/>
              <a:pPr/>
              <a:t>19/11/2015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51223"/>
            <a:ext cx="533527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2447A-5D41-4BB0-BE25-9ECF3B22C6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6682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D3E1-9621-4F65-8355-917D39ECB867}" type="datetimeFigureOut">
              <a:rPr lang="it-IT" smtClean="0"/>
              <a:pPr/>
              <a:t>19/11/2015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4121-2D03-4C2E-AC77-F950DF7739C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3878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31371" y="1220940"/>
            <a:ext cx="11329259" cy="209566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1588" indent="-1588"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noProof="0" smtClean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="" val="16605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/>
          <p:cNvSpPr>
            <a:spLocks noGrp="1"/>
          </p:cNvSpPr>
          <p:nvPr>
            <p:ph type="body" sz="quarter" idx="12"/>
          </p:nvPr>
        </p:nvSpPr>
        <p:spPr bwMode="gray">
          <a:xfrm>
            <a:off x="431800" y="8601595"/>
            <a:ext cx="11328400" cy="192557"/>
          </a:xfrm>
        </p:spPr>
        <p:txBody>
          <a:bodyPr tIns="0" bIns="36000" anchor="b"/>
          <a:lstStyle>
            <a:lvl1pPr marL="0" marR="0" indent="0" algn="l" defTabSz="1218804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bg2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2pPr>
            <a:lvl3pPr marL="0" indent="0">
              <a:spcBef>
                <a:spcPts val="400"/>
              </a:spcBef>
              <a:spcAft>
                <a:spcPts val="0"/>
              </a:spcAft>
              <a:buNone/>
              <a:defRPr sz="1200">
                <a:solidFill>
                  <a:schemeClr val="bg2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defRPr sz="1200">
                <a:solidFill>
                  <a:schemeClr val="bg2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defRPr sz="1200" b="0">
                <a:solidFill>
                  <a:schemeClr val="bg2"/>
                </a:solidFill>
              </a:defRPr>
            </a:lvl5pPr>
            <a:lvl6pPr marL="0" indent="0">
              <a:spcBef>
                <a:spcPts val="400"/>
              </a:spcBef>
              <a:buNone/>
              <a:defRPr sz="1200">
                <a:solidFill>
                  <a:schemeClr val="bg2"/>
                </a:solidFill>
              </a:defRPr>
            </a:lvl6pPr>
            <a:lvl7pPr marL="0" indent="0">
              <a:spcBef>
                <a:spcPts val="400"/>
              </a:spcBef>
              <a:buNone/>
              <a:defRPr sz="1200">
                <a:solidFill>
                  <a:schemeClr val="bg2"/>
                </a:solidFill>
              </a:defRPr>
            </a:lvl7pPr>
            <a:lvl8pPr marL="0" indent="0">
              <a:spcBef>
                <a:spcPts val="400"/>
              </a:spcBef>
              <a:buNone/>
              <a:defRPr sz="1200">
                <a:solidFill>
                  <a:schemeClr val="bg2"/>
                </a:solidFill>
              </a:defRPr>
            </a:lvl8pPr>
            <a:lvl9pPr marL="0" indent="0">
              <a:spcBef>
                <a:spcPts val="400"/>
              </a:spcBef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81053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091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31800" y="2372784"/>
            <a:ext cx="11328401" cy="1344257"/>
          </a:xfrm>
        </p:spPr>
        <p:txBody>
          <a:bodyPr anchor="b"/>
          <a:lstStyle>
            <a:lvl1pPr>
              <a:defRPr sz="4800" b="0" cap="none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1799" y="3813054"/>
            <a:ext cx="11328403" cy="1535764"/>
          </a:xfrm>
        </p:spPr>
        <p:txBody>
          <a:bodyPr/>
          <a:lstStyle>
            <a:lvl1pPr marL="0" indent="0" algn="l">
              <a:spcBef>
                <a:spcPts val="800"/>
              </a:spcBef>
              <a:spcAft>
                <a:spcPts val="0"/>
              </a:spcAft>
              <a:buNone/>
              <a:defRPr sz="2667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2pPr>
            <a:lvl3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3pPr>
            <a:lvl4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4pPr>
            <a:lvl5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5pPr>
            <a:lvl6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6pPr>
            <a:lvl7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8pPr>
            <a:lvl9pPr marL="0" indent="0" algn="l">
              <a:spcBef>
                <a:spcPts val="800"/>
              </a:spcBef>
              <a:spcAft>
                <a:spcPts val="0"/>
              </a:spcAft>
              <a:buNone/>
              <a:defRPr sz="2667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subtitle of presentation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6570171"/>
            <a:ext cx="12192000" cy="28782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2133" dirty="0" smtClean="0">
              <a:solidFill>
                <a:srgbClr val="000000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31800" y="6117413"/>
            <a:ext cx="11328400" cy="288000"/>
          </a:xfrm>
        </p:spPr>
        <p:txBody>
          <a:bodyPr t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 smtClean="0"/>
              <a:t>Click to add additional text, e.g. author, location, date</a:t>
            </a:r>
          </a:p>
        </p:txBody>
      </p:sp>
    </p:spTree>
    <p:extLst>
      <p:ext uri="{BB962C8B-B14F-4D97-AF65-F5344CB8AC3E}">
        <p14:creationId xmlns:p14="http://schemas.microsoft.com/office/powerpoint/2010/main" xmlns="" val="5000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214" y="2372883"/>
            <a:ext cx="11329573" cy="1919747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4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add text for divider slide</a:t>
            </a:r>
            <a:endParaRPr lang="en-US" dirty="0" smtClean="0"/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1"/>
            <a:ext cx="12192000" cy="218016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Courier New" pitchFamily="49" charset="0"/>
              <a:buNone/>
            </a:pPr>
            <a:endParaRPr lang="en-US" sz="2133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004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D3E1-9621-4F65-8355-917D39ECB867}" type="datetimeFigureOut">
              <a:rPr lang="it-IT" smtClean="0"/>
              <a:pPr/>
              <a:t>19/11/2015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4121-2D03-4C2E-AC77-F950DF7739CD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Rechteck 65"/>
          <p:cNvSpPr/>
          <p:nvPr userDrawn="1"/>
        </p:nvSpPr>
        <p:spPr bwMode="gray">
          <a:xfrm>
            <a:off x="10033000" y="6597440"/>
            <a:ext cx="1727787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fld id="{FCBC2E87-33EB-478A-988F-F7C865AFDA8A}" type="slidenum">
              <a:rPr lang="en-US" sz="1067" smtClean="0">
                <a:solidFill>
                  <a:srgbClr val="8E8581"/>
                </a:solidFill>
              </a:rPr>
              <a:pPr algn="r"/>
              <a:t>‹N›</a:t>
            </a:fld>
            <a:endParaRPr lang="en-US" sz="1067" dirty="0" smtClean="0">
              <a:solidFill>
                <a:srgbClr val="8E8581"/>
              </a:solidFill>
            </a:endParaRPr>
          </a:p>
        </p:txBody>
      </p:sp>
      <p:sp>
        <p:nvSpPr>
          <p:cNvPr id="10" name="Rechteck 13"/>
          <p:cNvSpPr/>
          <p:nvPr userDrawn="1"/>
        </p:nvSpPr>
        <p:spPr bwMode="gray">
          <a:xfrm>
            <a:off x="432520" y="6597440"/>
            <a:ext cx="9408000" cy="19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/>
            <a:r>
              <a:rPr lang="en-US" sz="1067" dirty="0" smtClean="0">
                <a:solidFill>
                  <a:srgbClr val="8E8581"/>
                </a:solidFill>
              </a:rPr>
              <a:t>© GfK | </a:t>
            </a:r>
            <a:r>
              <a:rPr lang="it-IT" sz="1067" dirty="0" smtClean="0">
                <a:solidFill>
                  <a:srgbClr val="8E8581"/>
                </a:solidFill>
              </a:rPr>
              <a:t>Nativi</a:t>
            </a:r>
            <a:r>
              <a:rPr lang="it-IT" sz="1067" baseline="0" dirty="0" smtClean="0">
                <a:solidFill>
                  <a:srgbClr val="8E8581"/>
                </a:solidFill>
              </a:rPr>
              <a:t> digitali e senior digitalizzati: un confronto intergenerazionale, </a:t>
            </a:r>
            <a:r>
              <a:rPr lang="it-IT" sz="1067" dirty="0" smtClean="0">
                <a:solidFill>
                  <a:srgbClr val="8E8581"/>
                </a:solidFill>
              </a:rPr>
              <a:t>Silvio Siliprandi </a:t>
            </a:r>
            <a:r>
              <a:rPr lang="en-US" sz="1067" dirty="0" smtClean="0">
                <a:solidFill>
                  <a:srgbClr val="8E8581"/>
                </a:solidFill>
              </a:rPr>
              <a:t>|  18</a:t>
            </a:r>
            <a:r>
              <a:rPr lang="en-US" sz="1067" baseline="0" dirty="0" smtClean="0">
                <a:solidFill>
                  <a:srgbClr val="8E8581"/>
                </a:solidFill>
              </a:rPr>
              <a:t> </a:t>
            </a:r>
            <a:r>
              <a:rPr lang="en-US" sz="1067" baseline="0" dirty="0" err="1" smtClean="0">
                <a:solidFill>
                  <a:srgbClr val="8E8581"/>
                </a:solidFill>
              </a:rPr>
              <a:t>Novembre</a:t>
            </a:r>
            <a:r>
              <a:rPr lang="en-US" sz="1067" baseline="0" dirty="0" smtClean="0">
                <a:solidFill>
                  <a:srgbClr val="8E8581"/>
                </a:solidFill>
              </a:rPr>
              <a:t> </a:t>
            </a:r>
            <a:r>
              <a:rPr lang="en-US" sz="1067" dirty="0" smtClean="0">
                <a:solidFill>
                  <a:srgbClr val="8E8581"/>
                </a:solidFill>
              </a:rPr>
              <a:t>2015</a:t>
            </a:r>
          </a:p>
        </p:txBody>
      </p:sp>
      <p:pic>
        <p:nvPicPr>
          <p:cNvPr id="11" name="Grafik 75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gray">
          <a:xfrm>
            <a:off x="10992254" y="260560"/>
            <a:ext cx="770129" cy="7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4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753" r:id="rId3"/>
    <p:sldLayoutId id="2147483755" r:id="rId4"/>
    <p:sldLayoutId id="2147483756" r:id="rId5"/>
    <p:sldLayoutId id="214748375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2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Foglio_di_lavoro_di_Microsoft_Office_Excel18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7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6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31799" y="5308605"/>
            <a:ext cx="11491784" cy="1312333"/>
          </a:xfrm>
          <a:solidFill>
            <a:srgbClr val="FFFFFF">
              <a:alpha val="60000"/>
            </a:srgbClr>
          </a:solidFill>
        </p:spPr>
        <p:txBody>
          <a:bodyPr anchor="ctr">
            <a:noAutofit/>
          </a:bodyPr>
          <a:lstStyle/>
          <a:p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b="1" dirty="0" smtClean="0">
                <a:solidFill>
                  <a:schemeClr val="accent2"/>
                </a:solidFill>
              </a:rPr>
              <a:t>NATIVI </a:t>
            </a:r>
            <a:r>
              <a:rPr lang="it-IT" sz="2800" b="1" dirty="0">
                <a:solidFill>
                  <a:schemeClr val="accent2"/>
                </a:solidFill>
              </a:rPr>
              <a:t>DIGITALI E SENIOR DIGITALIZZATI: </a:t>
            </a:r>
            <a:r>
              <a:rPr lang="it-IT" sz="2800" b="1" dirty="0" smtClean="0">
                <a:solidFill>
                  <a:schemeClr val="accent2"/>
                </a:solidFill>
              </a:rPr>
              <a:t>UN </a:t>
            </a:r>
            <a:r>
              <a:rPr lang="it-IT" sz="2800" b="1" dirty="0">
                <a:solidFill>
                  <a:schemeClr val="accent2"/>
                </a:solidFill>
              </a:rPr>
              <a:t>CONFRONTO </a:t>
            </a:r>
            <a:r>
              <a:rPr lang="it-IT" sz="2800" b="1" dirty="0" smtClean="0">
                <a:solidFill>
                  <a:schemeClr val="accent2"/>
                </a:solidFill>
              </a:rPr>
              <a:t>INTERGENERAZIONALE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smtClean="0">
                <a:solidFill>
                  <a:schemeClr val="accent2"/>
                </a:solidFill>
              </a:rPr>
              <a:t>Silvio </a:t>
            </a:r>
            <a:r>
              <a:rPr lang="de-DE" sz="2800" dirty="0" smtClean="0">
                <a:solidFill>
                  <a:schemeClr val="accent2"/>
                </a:solidFill>
              </a:rPr>
              <a:t>Siliprandi, </a:t>
            </a:r>
            <a:r>
              <a:rPr lang="de-DE" sz="2800" dirty="0" err="1" smtClean="0">
                <a:solidFill>
                  <a:schemeClr val="accent2"/>
                </a:solidFill>
              </a:rPr>
              <a:t>Presidente&amp;CEO</a:t>
            </a:r>
            <a:r>
              <a:rPr lang="de-DE" sz="2800" dirty="0" smtClean="0">
                <a:solidFill>
                  <a:schemeClr val="accent2"/>
                </a:solidFill>
              </a:rPr>
              <a:t> GfK </a:t>
            </a:r>
            <a:r>
              <a:rPr lang="de-DE" sz="2800" dirty="0" smtClean="0">
                <a:solidFill>
                  <a:schemeClr val="accent2"/>
                </a:solidFill>
              </a:rPr>
              <a:t>Osservatorio TuttiMedia – </a:t>
            </a:r>
            <a:r>
              <a:rPr lang="de-DE" sz="2800" dirty="0" err="1" smtClean="0">
                <a:solidFill>
                  <a:schemeClr val="accent2"/>
                </a:solidFill>
              </a:rPr>
              <a:t>Nostalgia</a:t>
            </a:r>
            <a:r>
              <a:rPr lang="de-DE" sz="2800" dirty="0" smtClean="0">
                <a:solidFill>
                  <a:schemeClr val="accent2"/>
                </a:solidFill>
              </a:rPr>
              <a:t> di </a:t>
            </a:r>
            <a:r>
              <a:rPr lang="de-DE" sz="2800" dirty="0" err="1" smtClean="0">
                <a:solidFill>
                  <a:schemeClr val="accent2"/>
                </a:solidFill>
              </a:rPr>
              <a:t>Futuro</a:t>
            </a:r>
            <a:r>
              <a:rPr lang="de-DE" sz="2800" smtClean="0">
                <a:solidFill>
                  <a:schemeClr val="accent2"/>
                </a:solidFill>
              </a:rPr>
              <a:t> 2015</a:t>
            </a:r>
            <a:endParaRPr lang="de-DE" sz="2800" dirty="0">
              <a:solidFill>
                <a:schemeClr val="accent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/>
          <a:srcRect l="14196" r="12354"/>
          <a:stretch/>
        </p:blipFill>
        <p:spPr>
          <a:xfrm>
            <a:off x="0" y="820875"/>
            <a:ext cx="6045200" cy="462116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/>
          <a:srcRect l="19096" r="7186"/>
          <a:stretch/>
        </p:blipFill>
        <p:spPr>
          <a:xfrm>
            <a:off x="6045200" y="820875"/>
            <a:ext cx="6146800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82374" y="1471038"/>
            <a:ext cx="11136511" cy="4265800"/>
          </a:xfrm>
          <a:prstGeom prst="rect">
            <a:avLst/>
          </a:prstGeom>
        </p:spPr>
      </p:pic>
      <p:sp>
        <p:nvSpPr>
          <p:cNvPr id="3" name="Rectangle 9"/>
          <p:cNvSpPr txBox="1">
            <a:spLocks/>
          </p:cNvSpPr>
          <p:nvPr/>
        </p:nvSpPr>
        <p:spPr bwMode="gray">
          <a:xfrm>
            <a:off x="301318" y="4124"/>
            <a:ext cx="10804832" cy="80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it-IT" altLang="it-IT" sz="2400" b="1" dirty="0" smtClean="0">
                <a:solidFill>
                  <a:schemeClr val="accent2"/>
                </a:solidFill>
              </a:rPr>
              <a:t>VERSO IL MULTI-CHANNELING (NON SOLO TRA I MILLENNIALS)</a:t>
            </a:r>
            <a:endParaRPr lang="it-IT" altLang="it-IT" sz="2400" b="1" dirty="0">
              <a:solidFill>
                <a:schemeClr val="accent2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9708769" y="6397853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el 17"/>
          <p:cNvSpPr>
            <a:spLocks/>
          </p:cNvSpPr>
          <p:nvPr/>
        </p:nvSpPr>
        <p:spPr bwMode="auto">
          <a:xfrm>
            <a:off x="351190" y="1039569"/>
            <a:ext cx="1156769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000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Titel 17"/>
          <p:cNvSpPr>
            <a:spLocks/>
          </p:cNvSpPr>
          <p:nvPr/>
        </p:nvSpPr>
        <p:spPr bwMode="auto">
          <a:xfrm>
            <a:off x="471906" y="1084466"/>
            <a:ext cx="1156769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 smtClean="0">
                <a:solidFill>
                  <a:srgbClr val="4A4136"/>
                </a:solidFill>
                <a:ea typeface="MS PGothic" panose="020B0600070205080204" pitchFamily="34" charset="-128"/>
              </a:rPr>
              <a:t>QUOTA DEL TEMPO TRASCORSO SUL WEB DA DISPOSITIVI MOBILI</a:t>
            </a:r>
            <a:endParaRPr lang="it-IT" sz="2000" b="1" dirty="0" smtClean="0"/>
          </a:p>
          <a:p>
            <a:pPr algn="ctr" eaLnBrk="1" hangingPunct="1"/>
            <a:endParaRPr lang="it-IT" altLang="it-IT" sz="2000" b="1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Titel 17"/>
          <p:cNvSpPr>
            <a:spLocks/>
          </p:cNvSpPr>
          <p:nvPr/>
        </p:nvSpPr>
        <p:spPr bwMode="auto">
          <a:xfrm>
            <a:off x="5077773" y="5959217"/>
            <a:ext cx="2813161" cy="4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 dirty="0" smtClean="0">
                <a:solidFill>
                  <a:srgbClr val="4A4136"/>
                </a:solidFill>
                <a:ea typeface="MS PGothic" panose="020B0600070205080204" pitchFamily="34" charset="-128"/>
              </a:rPr>
              <a:t>BASE: UTENTI DIGITAL</a:t>
            </a:r>
            <a:endParaRPr lang="it-IT" sz="1200" dirty="0" smtClean="0"/>
          </a:p>
          <a:p>
            <a:pPr algn="ctr" eaLnBrk="1" hangingPunct="1"/>
            <a:endParaRPr lang="it-IT" altLang="it-IT" sz="1400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-270934" y="1518726"/>
          <a:ext cx="6186030" cy="366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afico 36"/>
          <p:cNvGraphicFramePr/>
          <p:nvPr/>
        </p:nvGraphicFramePr>
        <p:xfrm>
          <a:off x="3042022" y="1445488"/>
          <a:ext cx="6186030" cy="366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Grafico 37"/>
          <p:cNvGraphicFramePr/>
          <p:nvPr/>
        </p:nvGraphicFramePr>
        <p:xfrm>
          <a:off x="6484353" y="1430625"/>
          <a:ext cx="6186030" cy="366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8976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82374" y="1471038"/>
            <a:ext cx="11136511" cy="4265800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9708769" y="6397853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itel 17"/>
          <p:cNvSpPr>
            <a:spLocks/>
          </p:cNvSpPr>
          <p:nvPr/>
        </p:nvSpPr>
        <p:spPr bwMode="auto">
          <a:xfrm>
            <a:off x="351190" y="1039569"/>
            <a:ext cx="1156769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 sz="2000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sp>
        <p:nvSpPr>
          <p:cNvPr id="10" name="Titel 17"/>
          <p:cNvSpPr>
            <a:spLocks/>
          </p:cNvSpPr>
          <p:nvPr/>
        </p:nvSpPr>
        <p:spPr bwMode="auto">
          <a:xfrm>
            <a:off x="5077773" y="5959217"/>
            <a:ext cx="2813161" cy="4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 dirty="0" smtClean="0">
                <a:solidFill>
                  <a:srgbClr val="4A4136"/>
                </a:solidFill>
                <a:ea typeface="MS PGothic" panose="020B0600070205080204" pitchFamily="34" charset="-128"/>
              </a:rPr>
              <a:t>BASE: UTENTI DIGITAL</a:t>
            </a:r>
            <a:endParaRPr lang="it-IT" sz="1200" dirty="0" smtClean="0"/>
          </a:p>
          <a:p>
            <a:pPr algn="ctr" eaLnBrk="1" hangingPunct="1"/>
            <a:endParaRPr lang="it-IT" altLang="it-IT" sz="1400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xmlns="" val="3247427918"/>
              </p:ext>
            </p:extLst>
          </p:nvPr>
        </p:nvGraphicFramePr>
        <p:xfrm>
          <a:off x="-270934" y="1044591"/>
          <a:ext cx="6186030" cy="366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afico 36"/>
          <p:cNvGraphicFramePr/>
          <p:nvPr>
            <p:extLst>
              <p:ext uri="{D42A27DB-BD31-4B8C-83A1-F6EECF244321}">
                <p14:modId xmlns:p14="http://schemas.microsoft.com/office/powerpoint/2010/main" xmlns="" val="2882155075"/>
              </p:ext>
            </p:extLst>
          </p:nvPr>
        </p:nvGraphicFramePr>
        <p:xfrm>
          <a:off x="3042022" y="971353"/>
          <a:ext cx="6186030" cy="366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Grafico 37"/>
          <p:cNvGraphicFramePr/>
          <p:nvPr>
            <p:extLst>
              <p:ext uri="{D42A27DB-BD31-4B8C-83A1-F6EECF244321}">
                <p14:modId xmlns:p14="http://schemas.microsoft.com/office/powerpoint/2010/main" xmlns="" val="932456830"/>
              </p:ext>
            </p:extLst>
          </p:nvPr>
        </p:nvGraphicFramePr>
        <p:xfrm>
          <a:off x="6484353" y="956490"/>
          <a:ext cx="6186030" cy="366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9"/>
          <p:cNvSpPr txBox="1">
            <a:spLocks/>
          </p:cNvSpPr>
          <p:nvPr/>
        </p:nvSpPr>
        <p:spPr bwMode="gray">
          <a:xfrm>
            <a:off x="1179517" y="305042"/>
            <a:ext cx="10107827" cy="52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IL SOCIAL COME LINGUAGGIO CROSSGENERAZIONALE</a:t>
            </a:r>
            <a:endParaRPr lang="en-US" altLang="it-IT" sz="2400" b="1" dirty="0"/>
          </a:p>
        </p:txBody>
      </p:sp>
      <p:sp>
        <p:nvSpPr>
          <p:cNvPr id="12" name="Titel 17"/>
          <p:cNvSpPr>
            <a:spLocks/>
          </p:cNvSpPr>
          <p:nvPr/>
        </p:nvSpPr>
        <p:spPr bwMode="auto">
          <a:xfrm>
            <a:off x="471906" y="1084466"/>
            <a:ext cx="1156769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 smtClean="0">
                <a:solidFill>
                  <a:srgbClr val="4A4136"/>
                </a:solidFill>
                <a:ea typeface="MS PGothic" panose="020B0600070205080204" pitchFamily="34" charset="-128"/>
              </a:rPr>
              <a:t>TEMPO </a:t>
            </a:r>
            <a:r>
              <a:rPr lang="it-IT" altLang="it-IT" sz="2000" b="1" dirty="0">
                <a:solidFill>
                  <a:srgbClr val="4A4136"/>
                </a:solidFill>
                <a:ea typeface="MS PGothic" panose="020B0600070205080204" pitchFamily="34" charset="-128"/>
              </a:rPr>
              <a:t>PASSATO SU SOCIAL SUL TOTALE MINUTI WEB</a:t>
            </a:r>
          </a:p>
          <a:p>
            <a:pPr algn="ctr" eaLnBrk="1" hangingPunct="1"/>
            <a:endParaRPr lang="it-IT" altLang="it-IT" sz="2000" b="1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063" y="4583652"/>
            <a:ext cx="2642155" cy="94998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1438" y="4583653"/>
            <a:ext cx="2551184" cy="94998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1790" y="4583652"/>
            <a:ext cx="2525285" cy="94998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99038" y="4579540"/>
            <a:ext cx="2636153" cy="9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844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82374" y="1471038"/>
            <a:ext cx="11136511" cy="4265800"/>
          </a:xfrm>
          <a:prstGeom prst="rect">
            <a:avLst/>
          </a:prstGeom>
        </p:spPr>
      </p:pic>
      <p:sp>
        <p:nvSpPr>
          <p:cNvPr id="3" name="Rectangle 9"/>
          <p:cNvSpPr txBox="1">
            <a:spLocks/>
          </p:cNvSpPr>
          <p:nvPr/>
        </p:nvSpPr>
        <p:spPr bwMode="gray">
          <a:xfrm>
            <a:off x="1179517" y="423573"/>
            <a:ext cx="10107827" cy="52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IL MONDO DELLE APPLICAZIONI, NUOVA TERRA DI MEZZO</a:t>
            </a:r>
            <a:endParaRPr lang="en-US" altLang="it-IT" sz="24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9708769" y="6397853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itel 17"/>
          <p:cNvSpPr>
            <a:spLocks/>
          </p:cNvSpPr>
          <p:nvPr/>
        </p:nvSpPr>
        <p:spPr bwMode="auto">
          <a:xfrm>
            <a:off x="471906" y="1084466"/>
            <a:ext cx="1156769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2000" b="1" dirty="0" smtClean="0">
                <a:solidFill>
                  <a:srgbClr val="4A4136"/>
                </a:solidFill>
                <a:ea typeface="MS PGothic" panose="020B0600070205080204" pitchFamily="34" charset="-128"/>
              </a:rPr>
              <a:t>L’USO DI ALCUNE DELLE PRINCIPALI </a:t>
            </a:r>
            <a:r>
              <a:rPr lang="it-IT" sz="2000" b="1" dirty="0" smtClean="0"/>
              <a:t>APP</a:t>
            </a:r>
          </a:p>
          <a:p>
            <a:pPr algn="ctr" eaLnBrk="1" hangingPunct="1"/>
            <a:endParaRPr lang="it-IT" altLang="it-IT" sz="2000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sp>
        <p:nvSpPr>
          <p:cNvPr id="22" name="Titel 17"/>
          <p:cNvSpPr>
            <a:spLocks/>
          </p:cNvSpPr>
          <p:nvPr/>
        </p:nvSpPr>
        <p:spPr bwMode="auto">
          <a:xfrm>
            <a:off x="5077773" y="5959217"/>
            <a:ext cx="2813161" cy="4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 dirty="0" smtClean="0">
                <a:solidFill>
                  <a:srgbClr val="4A4136"/>
                </a:solidFill>
                <a:ea typeface="MS PGothic" panose="020B0600070205080204" pitchFamily="34" charset="-128"/>
              </a:rPr>
              <a:t>BASE: UTENTI DIGITAL</a:t>
            </a:r>
            <a:endParaRPr lang="it-IT" sz="1200" dirty="0" smtClean="0"/>
          </a:p>
          <a:p>
            <a:pPr algn="ctr" eaLnBrk="1" hangingPunct="1"/>
            <a:endParaRPr lang="it-IT" altLang="it-IT" sz="1400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xmlns="" val="2732681914"/>
              </p:ext>
            </p:extLst>
          </p:nvPr>
        </p:nvGraphicFramePr>
        <p:xfrm>
          <a:off x="2261102" y="1508586"/>
          <a:ext cx="8413733" cy="306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059314" y="4116040"/>
            <a:ext cx="1462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14-34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937290" y="4116040"/>
            <a:ext cx="141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35-54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818477" y="4116040"/>
            <a:ext cx="116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55+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7138" y="4719422"/>
            <a:ext cx="2844800" cy="103346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38" y="4719300"/>
            <a:ext cx="2776592" cy="10335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8530" y="4699428"/>
            <a:ext cx="2747232" cy="10469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60346" y="4702489"/>
            <a:ext cx="2270677" cy="10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766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82374" y="1471038"/>
            <a:ext cx="11136511" cy="4265800"/>
          </a:xfrm>
          <a:prstGeom prst="rect">
            <a:avLst/>
          </a:prstGeom>
        </p:spPr>
      </p:pic>
      <p:sp>
        <p:nvSpPr>
          <p:cNvPr id="3" name="Rectangle 9"/>
          <p:cNvSpPr txBox="1">
            <a:spLocks/>
          </p:cNvSpPr>
          <p:nvPr/>
        </p:nvSpPr>
        <p:spPr bwMode="gray">
          <a:xfrm>
            <a:off x="1296715" y="250226"/>
            <a:ext cx="1010782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COSÌ LONTANI? COSÌ VICINI?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xmlns="" val="4113089023"/>
              </p:ext>
            </p:extLst>
          </p:nvPr>
        </p:nvGraphicFramePr>
        <p:xfrm>
          <a:off x="460827" y="1471038"/>
          <a:ext cx="9855201" cy="427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388428" y="1088963"/>
            <a:ext cx="2599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REACH SITI WEB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el 17"/>
          <p:cNvSpPr>
            <a:spLocks/>
          </p:cNvSpPr>
          <p:nvPr/>
        </p:nvSpPr>
        <p:spPr bwMode="auto">
          <a:xfrm>
            <a:off x="5077773" y="5959217"/>
            <a:ext cx="2813161" cy="4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 dirty="0" smtClean="0">
                <a:solidFill>
                  <a:srgbClr val="4A4136"/>
                </a:solidFill>
                <a:ea typeface="MS PGothic" panose="020B0600070205080204" pitchFamily="34" charset="-128"/>
              </a:rPr>
              <a:t>BASE: UTENTI DIGITAL</a:t>
            </a:r>
            <a:endParaRPr lang="it-IT" sz="1200" dirty="0" smtClean="0"/>
          </a:p>
          <a:p>
            <a:pPr algn="ctr" eaLnBrk="1" hangingPunct="1"/>
            <a:endParaRPr lang="it-IT" altLang="it-IT" sz="1400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2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782374" y="1471038"/>
            <a:ext cx="11136511" cy="4265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08769" y="6397853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9"/>
          <p:cNvSpPr txBox="1">
            <a:spLocks/>
          </p:cNvSpPr>
          <p:nvPr/>
        </p:nvSpPr>
        <p:spPr bwMode="gray">
          <a:xfrm>
            <a:off x="1065473" y="732874"/>
            <a:ext cx="10107827" cy="6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IL TIME BUDGET MEDIA: GENERAZIONI A CONFRONTO  </a:t>
            </a:r>
          </a:p>
          <a:p>
            <a:pPr algn="ctr" eaLnBrk="1" hangingPunct="1">
              <a:spcBef>
                <a:spcPct val="0"/>
              </a:spcBef>
            </a:pPr>
            <a:r>
              <a:rPr lang="it-IT" dirty="0">
                <a:solidFill>
                  <a:srgbClr val="000000"/>
                </a:solidFill>
                <a:latin typeface="Arial"/>
                <a:cs typeface="Arial" pitchFamily="34" charset="0"/>
              </a:rPr>
              <a:t>T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empo </a:t>
            </a:r>
            <a:r>
              <a:rPr lang="it-IT" dirty="0">
                <a:solidFill>
                  <a:srgbClr val="000000"/>
                </a:solidFill>
                <a:latin typeface="Arial"/>
                <a:cs typeface="Arial" pitchFamily="34" charset="0"/>
              </a:rPr>
              <a:t>di esposizione nel giorno medio </a:t>
            </a:r>
            <a:r>
              <a:rPr lang="it-IT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(minuti </a:t>
            </a:r>
            <a:r>
              <a:rPr lang="it-IT" dirty="0">
                <a:solidFill>
                  <a:srgbClr val="000000"/>
                </a:solidFill>
                <a:latin typeface="Arial"/>
                <a:cs typeface="Arial" pitchFamily="34" charset="0"/>
              </a:rPr>
              <a:t>ponderati)</a:t>
            </a:r>
          </a:p>
          <a:p>
            <a:pPr algn="ctr" eaLnBrk="1" hangingPunct="1">
              <a:spcBef>
                <a:spcPct val="0"/>
              </a:spcBef>
            </a:pPr>
            <a:endParaRPr lang="en-US" altLang="it-IT" sz="2400" b="1" dirty="0"/>
          </a:p>
        </p:txBody>
      </p:sp>
      <p:graphicFrame>
        <p:nvGraphicFramePr>
          <p:cNvPr id="22" name="Tabel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5550581"/>
              </p:ext>
            </p:extLst>
          </p:nvPr>
        </p:nvGraphicFramePr>
        <p:xfrm>
          <a:off x="1240412" y="1614740"/>
          <a:ext cx="9706830" cy="689158"/>
        </p:xfrm>
        <a:graphic>
          <a:graphicData uri="http://schemas.openxmlformats.org/drawingml/2006/table">
            <a:tbl>
              <a:tblPr firstRow="1" bandRow="1"/>
              <a:tblGrid>
                <a:gridCol w="1941366"/>
                <a:gridCol w="1941366"/>
                <a:gridCol w="1941366"/>
                <a:gridCol w="1941366"/>
                <a:gridCol w="1941366"/>
              </a:tblGrid>
              <a:tr h="223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it-IT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it-IT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it-IT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it-IT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it-IT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it-IT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it-I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12696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it-IT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321</a:t>
                      </a:r>
                      <a:endParaRPr lang="it-IT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it-IT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316</a:t>
                      </a:r>
                      <a:endParaRPr lang="it-IT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it-IT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363</a:t>
                      </a:r>
                      <a:endParaRPr lang="it-IT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it-IT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322</a:t>
                      </a:r>
                      <a:endParaRPr lang="it-IT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3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Minuti</a:t>
                      </a:r>
                      <a:endParaRPr lang="it-IT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minuti</a:t>
                      </a:r>
                      <a:endParaRPr lang="it-IT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minuti</a:t>
                      </a:r>
                      <a:endParaRPr lang="it-IT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minuti</a:t>
                      </a:r>
                      <a:endParaRPr lang="it-IT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minuti</a:t>
                      </a:r>
                      <a:endParaRPr lang="it-IT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767490"/>
              </p:ext>
            </p:extLst>
          </p:nvPr>
        </p:nvGraphicFramePr>
        <p:xfrm>
          <a:off x="1165827" y="5750752"/>
          <a:ext cx="9648000" cy="627293"/>
        </p:xfrm>
        <a:graphic>
          <a:graphicData uri="http://schemas.openxmlformats.org/drawingml/2006/table">
            <a:tbl>
              <a:tblPr firstRow="1" bandRow="1"/>
              <a:tblGrid>
                <a:gridCol w="1929600"/>
                <a:gridCol w="1929600"/>
                <a:gridCol w="1929600"/>
                <a:gridCol w="1929600"/>
                <a:gridCol w="1929600"/>
              </a:tblGrid>
              <a:tr h="431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               "/>
                          <a:cs typeface="Arial" panose="020B0604020202020204" pitchFamily="34" charset="0"/>
                        </a:rPr>
                        <a:t>Pop.Ita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latin typeface="Arial               "/>
                          <a:cs typeface="Arial" panose="020B0604020202020204" pitchFamily="34" charset="0"/>
                        </a:rPr>
                        <a:t> &gt;14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               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14-34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35-54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55+ digital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55+ NOT 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52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Arial               "/>
                          <a:cs typeface="Arial" panose="020B0604020202020204" pitchFamily="34" charset="0"/>
                        </a:rPr>
                        <a:t>51,251</a:t>
                      </a:r>
                      <a:r>
                        <a:rPr lang="it-IT" sz="1200" b="1" baseline="0" dirty="0" smtClean="0">
                          <a:solidFill>
                            <a:schemeClr val="tx1"/>
                          </a:solidFill>
                          <a:latin typeface="Arial               "/>
                          <a:cs typeface="Arial" panose="020B0604020202020204" pitchFamily="34" charset="0"/>
                        </a:rPr>
                        <a:t> mio</a:t>
                      </a:r>
                      <a:endParaRPr lang="it-IT" sz="1200" b="1" i="1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69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11,5 mio</a:t>
                      </a:r>
                    </a:p>
                  </a:txBody>
                  <a:tcPr marL="12701" marR="12701" marT="1269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14.6 mio</a:t>
                      </a:r>
                    </a:p>
                  </a:txBody>
                  <a:tcPr marL="12701" marR="12701" marT="1269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it-IT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</a:t>
                      </a:r>
                      <a:r>
                        <a:rPr lang="it-IT" sz="12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697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it-IT" sz="1200" b="1" dirty="0" smtClean="0">
                          <a:solidFill>
                            <a:schemeClr val="tx1"/>
                          </a:solidFill>
                          <a:latin typeface="Arial               "/>
                          <a:cs typeface="Arial" panose="020B0604020202020204" pitchFamily="34" charset="0"/>
                        </a:rPr>
                        <a:t>13,4 mio</a:t>
                      </a:r>
                      <a:endParaRPr lang="it-IT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1" marR="12701" marT="12697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Gra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98400243"/>
              </p:ext>
            </p:extLst>
          </p:nvPr>
        </p:nvGraphicFramePr>
        <p:xfrm>
          <a:off x="709767" y="2282863"/>
          <a:ext cx="10454761" cy="349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Gruppo 24"/>
          <p:cNvGrpSpPr/>
          <p:nvPr/>
        </p:nvGrpSpPr>
        <p:grpSpPr>
          <a:xfrm>
            <a:off x="1527400" y="1108192"/>
            <a:ext cx="9183975" cy="383881"/>
            <a:chOff x="240244" y="837556"/>
            <a:chExt cx="9183975" cy="383881"/>
          </a:xfrm>
        </p:grpSpPr>
        <p:grpSp>
          <p:nvGrpSpPr>
            <p:cNvPr id="26" name="Gruppo 25"/>
            <p:cNvGrpSpPr/>
            <p:nvPr/>
          </p:nvGrpSpPr>
          <p:grpSpPr>
            <a:xfrm>
              <a:off x="385675" y="933537"/>
              <a:ext cx="7799869" cy="211580"/>
              <a:chOff x="1135063" y="4684629"/>
              <a:chExt cx="4884072" cy="158734"/>
            </a:xfrm>
          </p:grpSpPr>
          <p:sp>
            <p:nvSpPr>
              <p:cNvPr id="30" name="Rectangle 84"/>
              <p:cNvSpPr>
                <a:spLocks noChangeArrowheads="1"/>
              </p:cNvSpPr>
              <p:nvPr/>
            </p:nvSpPr>
            <p:spPr bwMode="auto">
              <a:xfrm>
                <a:off x="1135063" y="4738687"/>
                <a:ext cx="69850" cy="69850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Rectangle 85"/>
              <p:cNvSpPr>
                <a:spLocks noChangeArrowheads="1"/>
              </p:cNvSpPr>
              <p:nvPr/>
            </p:nvSpPr>
            <p:spPr bwMode="auto">
              <a:xfrm>
                <a:off x="1235076" y="4689475"/>
                <a:ext cx="876843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TV GENERALISTA</a:t>
                </a:r>
                <a:endParaRPr kumimoji="0" lang="it-IT" alt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86"/>
              <p:cNvSpPr>
                <a:spLocks noChangeArrowheads="1"/>
              </p:cNvSpPr>
              <p:nvPr/>
            </p:nvSpPr>
            <p:spPr bwMode="auto">
              <a:xfrm>
                <a:off x="2012533" y="4738687"/>
                <a:ext cx="69850" cy="69850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3" name="Rectangle 87"/>
              <p:cNvSpPr>
                <a:spLocks noChangeArrowheads="1"/>
              </p:cNvSpPr>
              <p:nvPr/>
            </p:nvSpPr>
            <p:spPr bwMode="auto">
              <a:xfrm>
                <a:off x="2112542" y="4689475"/>
                <a:ext cx="99065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TV TEMATICA FREE</a:t>
                </a:r>
                <a:endParaRPr kumimoji="0" lang="it-IT" alt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89"/>
              <p:cNvSpPr>
                <a:spLocks noChangeArrowheads="1"/>
              </p:cNvSpPr>
              <p:nvPr/>
            </p:nvSpPr>
            <p:spPr bwMode="auto">
              <a:xfrm>
                <a:off x="3125819" y="4689475"/>
                <a:ext cx="341103" cy="150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PAY TV</a:t>
                </a:r>
                <a:endParaRPr kumimoji="0" lang="it-IT" alt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90"/>
              <p:cNvSpPr>
                <a:spLocks noChangeArrowheads="1"/>
              </p:cNvSpPr>
              <p:nvPr/>
            </p:nvSpPr>
            <p:spPr bwMode="auto">
              <a:xfrm>
                <a:off x="3489171" y="4738687"/>
                <a:ext cx="71438" cy="6985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" name="Rectangle 91"/>
              <p:cNvSpPr>
                <a:spLocks noChangeArrowheads="1"/>
              </p:cNvSpPr>
              <p:nvPr/>
            </p:nvSpPr>
            <p:spPr bwMode="auto">
              <a:xfrm>
                <a:off x="3589179" y="4689475"/>
                <a:ext cx="338234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RADIO</a:t>
                </a:r>
                <a:endParaRPr kumimoji="0" lang="it-IT" alt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92"/>
              <p:cNvSpPr>
                <a:spLocks noChangeArrowheads="1"/>
              </p:cNvSpPr>
              <p:nvPr/>
            </p:nvSpPr>
            <p:spPr bwMode="auto">
              <a:xfrm>
                <a:off x="5583867" y="4738687"/>
                <a:ext cx="69850" cy="69850"/>
              </a:xfrm>
              <a:prstGeom prst="rect">
                <a:avLst/>
              </a:prstGeom>
              <a:solidFill>
                <a:srgbClr val="1D8BFF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" name="Rectangle 93"/>
              <p:cNvSpPr>
                <a:spLocks noChangeArrowheads="1"/>
              </p:cNvSpPr>
              <p:nvPr/>
            </p:nvSpPr>
            <p:spPr bwMode="auto">
              <a:xfrm>
                <a:off x="5683880" y="4689475"/>
                <a:ext cx="335255" cy="150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WEB PC</a:t>
                </a:r>
                <a:endParaRPr kumimoji="0" lang="it-IT" alt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94"/>
              <p:cNvSpPr>
                <a:spLocks noChangeArrowheads="1"/>
              </p:cNvSpPr>
              <p:nvPr/>
            </p:nvSpPr>
            <p:spPr bwMode="auto">
              <a:xfrm>
                <a:off x="4970471" y="4738687"/>
                <a:ext cx="69850" cy="69850"/>
              </a:xfrm>
              <a:prstGeom prst="rect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" name="Rectangle 95"/>
              <p:cNvSpPr>
                <a:spLocks noChangeArrowheads="1"/>
              </p:cNvSpPr>
              <p:nvPr/>
            </p:nvSpPr>
            <p:spPr bwMode="auto">
              <a:xfrm>
                <a:off x="5072065" y="4689475"/>
                <a:ext cx="561741" cy="150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MAGAZINE</a:t>
                </a:r>
                <a:endParaRPr kumimoji="0" lang="it-IT" alt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90"/>
              <p:cNvSpPr>
                <a:spLocks noChangeArrowheads="1"/>
              </p:cNvSpPr>
              <p:nvPr/>
            </p:nvSpPr>
            <p:spPr bwMode="auto">
              <a:xfrm>
                <a:off x="2993965" y="4732784"/>
                <a:ext cx="71438" cy="69850"/>
              </a:xfrm>
              <a:prstGeom prst="rect">
                <a:avLst/>
              </a:prstGeom>
              <a:solidFill>
                <a:srgbClr val="00418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" name="Rectangle 90"/>
              <p:cNvSpPr>
                <a:spLocks noChangeArrowheads="1"/>
              </p:cNvSpPr>
              <p:nvPr/>
            </p:nvSpPr>
            <p:spPr bwMode="auto">
              <a:xfrm>
                <a:off x="3951375" y="4733841"/>
                <a:ext cx="71438" cy="6985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" name="Rectangle 91"/>
              <p:cNvSpPr>
                <a:spLocks noChangeArrowheads="1"/>
              </p:cNvSpPr>
              <p:nvPr/>
            </p:nvSpPr>
            <p:spPr bwMode="auto">
              <a:xfrm>
                <a:off x="4051390" y="4684629"/>
                <a:ext cx="1124124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STAMPA </a:t>
                </a:r>
                <a:r>
                  <a:rPr kumimoji="0" lang="it-IT" altLang="it-IT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cs typeface="Arial" pitchFamily="34" charset="0"/>
                  </a:rPr>
                  <a:t>QUOTIANA</a:t>
                </a:r>
                <a:endParaRPr kumimoji="0" lang="it-IT" altLang="it-IT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7" name="Rettangolo 26"/>
            <p:cNvSpPr/>
            <p:nvPr/>
          </p:nvSpPr>
          <p:spPr bwMode="gray">
            <a:xfrm>
              <a:off x="240244" y="837556"/>
              <a:ext cx="9183975" cy="383881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92"/>
            <p:cNvSpPr>
              <a:spLocks noChangeArrowheads="1"/>
            </p:cNvSpPr>
            <p:nvPr/>
          </p:nvSpPr>
          <p:spPr bwMode="auto">
            <a:xfrm>
              <a:off x="8284375" y="1010510"/>
              <a:ext cx="111551" cy="9310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Rectangle 93"/>
            <p:cNvSpPr>
              <a:spLocks noChangeArrowheads="1"/>
            </p:cNvSpPr>
            <p:nvPr/>
          </p:nvSpPr>
          <p:spPr bwMode="auto">
            <a:xfrm>
              <a:off x="8444096" y="944914"/>
              <a:ext cx="899285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WEB MOBILE</a:t>
              </a:r>
              <a:endPara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1893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697" y="1659523"/>
            <a:ext cx="10404389" cy="4265800"/>
          </a:xfrm>
          <a:prstGeom prst="rect">
            <a:avLst/>
          </a:prstGeom>
        </p:spPr>
      </p:pic>
      <p:sp>
        <p:nvSpPr>
          <p:cNvPr id="14" name="Rectangle 9"/>
          <p:cNvSpPr txBox="1">
            <a:spLocks/>
          </p:cNvSpPr>
          <p:nvPr/>
        </p:nvSpPr>
        <p:spPr bwMode="gray">
          <a:xfrm>
            <a:off x="5829300" y="2302477"/>
            <a:ext cx="546917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chemeClr val="bg1"/>
                </a:solidFill>
              </a:rPr>
              <a:t>AFFINITÀ 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E SOMIGLIANZE TRA LE GENERAZIONI DIGITALI</a:t>
            </a:r>
            <a:endParaRPr lang="en-US" alt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07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82374" y="1471038"/>
            <a:ext cx="11136511" cy="4265800"/>
          </a:xfrm>
          <a:prstGeom prst="rect">
            <a:avLst/>
          </a:prstGeom>
        </p:spPr>
      </p:pic>
      <p:sp>
        <p:nvSpPr>
          <p:cNvPr id="46" name="CasellaDiTesto 45"/>
          <p:cNvSpPr txBox="1"/>
          <p:nvPr/>
        </p:nvSpPr>
        <p:spPr>
          <a:xfrm>
            <a:off x="9708769" y="6397853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el 17"/>
          <p:cNvSpPr>
            <a:spLocks/>
          </p:cNvSpPr>
          <p:nvPr/>
        </p:nvSpPr>
        <p:spPr bwMode="auto">
          <a:xfrm>
            <a:off x="5077773" y="5959217"/>
            <a:ext cx="2813161" cy="4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altLang="it-IT" sz="1400" dirty="0" smtClean="0">
                <a:solidFill>
                  <a:srgbClr val="4A4136"/>
                </a:solidFill>
                <a:ea typeface="MS PGothic" panose="020B0600070205080204" pitchFamily="34" charset="-128"/>
              </a:rPr>
              <a:t>BASE: UTENTI DIGITAL</a:t>
            </a:r>
            <a:endParaRPr lang="it-IT" sz="1200" dirty="0" smtClean="0"/>
          </a:p>
          <a:p>
            <a:pPr algn="ctr" eaLnBrk="1" hangingPunct="1"/>
            <a:endParaRPr lang="it-IT" altLang="it-IT" sz="1400" i="1" dirty="0">
              <a:solidFill>
                <a:srgbClr val="4A4136"/>
              </a:solidFill>
              <a:ea typeface="MS PGothic" panose="020B0600070205080204" pitchFamily="34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39695" y="3786215"/>
            <a:ext cx="486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VIAGGI E VACANZE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89524" y="2536452"/>
            <a:ext cx="491855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USO INTEGRATORI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39695" y="1967846"/>
            <a:ext cx="491855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SPORT PRATICATO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9695" y="4392339"/>
            <a:ext cx="491855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smtClean="0">
                <a:latin typeface="Arial" panose="020B0604020202020204" pitchFamily="34" charset="0"/>
                <a:cs typeface="Arial" panose="020B0604020202020204" pitchFamily="34" charset="0"/>
              </a:rPr>
              <a:t>MOSTRE ARTE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39695" y="4998461"/>
            <a:ext cx="4918553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LIBRERIE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6272166" y="1451456"/>
            <a:ext cx="104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14-34 </a:t>
            </a:r>
          </a:p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9069843" y="1451456"/>
            <a:ext cx="106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 + </a:t>
            </a:r>
          </a:p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0349922" y="1451456"/>
            <a:ext cx="1263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 + NON </a:t>
            </a:r>
          </a:p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  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89524" y="3198850"/>
            <a:ext cx="491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WEEK END FUORI 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9"/>
          <p:cNvSpPr txBox="1">
            <a:spLocks/>
          </p:cNvSpPr>
          <p:nvPr/>
        </p:nvSpPr>
        <p:spPr bwMode="gray">
          <a:xfrm>
            <a:off x="1430439" y="444909"/>
            <a:ext cx="10107827" cy="6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I COMPORTAMENTI DELLA VITA QUOTIDIANA</a:t>
            </a:r>
            <a:endParaRPr lang="en-US" altLang="it-IT" sz="24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617866" y="1451456"/>
            <a:ext cx="1104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35-54 </a:t>
            </a:r>
          </a:p>
          <a:p>
            <a:pPr algn="ctr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2415877"/>
              </p:ext>
            </p:extLst>
          </p:nvPr>
        </p:nvGraphicFramePr>
        <p:xfrm>
          <a:off x="5969767" y="2021611"/>
          <a:ext cx="5783188" cy="3517461"/>
        </p:xfrm>
        <a:graphic>
          <a:graphicData uri="http://schemas.openxmlformats.org/presentationml/2006/ole">
            <p:oleObj spid="_x0000_s5144" name="Foglio di lavoro" r:id="rId4" imgW="3971970" imgH="2009685" progId="Excel.Sheet.12">
              <p:embed/>
            </p:oleObj>
          </a:graphicData>
        </a:graphic>
      </p:graphicFrame>
      <p:sp>
        <p:nvSpPr>
          <p:cNvPr id="3" name="Rettangolo 2"/>
          <p:cNvSpPr/>
          <p:nvPr/>
        </p:nvSpPr>
        <p:spPr>
          <a:xfrm>
            <a:off x="8861361" y="1451456"/>
            <a:ext cx="1415461" cy="4173754"/>
          </a:xfrm>
          <a:prstGeom prst="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98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/>
          </p:cNvSpPr>
          <p:nvPr/>
        </p:nvSpPr>
        <p:spPr bwMode="gray">
          <a:xfrm>
            <a:off x="1231039" y="341770"/>
            <a:ext cx="1010782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STILI DI VITA SEMPRE PIÙ CONVERGENTI?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374" y="1471038"/>
            <a:ext cx="11136511" cy="4265800"/>
          </a:xfrm>
          <a:prstGeom prst="rect">
            <a:avLst/>
          </a:prstGeom>
        </p:spPr>
      </p:pic>
      <p:sp>
        <p:nvSpPr>
          <p:cNvPr id="53" name="CasellaDiTesto 52"/>
          <p:cNvSpPr txBox="1"/>
          <p:nvPr/>
        </p:nvSpPr>
        <p:spPr>
          <a:xfrm>
            <a:off x="5458133" y="1557882"/>
            <a:ext cx="7849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ESPLORATIVITÀ</a:t>
            </a:r>
            <a:r>
              <a:rPr lang="it-IT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(indice 0-100):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968640" y="1590553"/>
            <a:ext cx="5601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PROTAGONISMO </a:t>
            </a:r>
          </a:p>
          <a:p>
            <a:pPr algn="ctr"/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(indice 0-100):</a:t>
            </a:r>
            <a:endParaRPr lang="it-IT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xmlns="" val="1725738102"/>
              </p:ext>
            </p:extLst>
          </p:nvPr>
        </p:nvGraphicFramePr>
        <p:xfrm>
          <a:off x="1231039" y="2573545"/>
          <a:ext cx="4864961" cy="306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xmlns="" val="1241338637"/>
              </p:ext>
            </p:extLst>
          </p:nvPr>
        </p:nvGraphicFramePr>
        <p:xfrm>
          <a:off x="6812028" y="2521019"/>
          <a:ext cx="4864961" cy="306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351979" y="5144756"/>
            <a:ext cx="104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14-34 </a:t>
            </a:r>
          </a:p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60188" y="5144756"/>
            <a:ext cx="106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 + </a:t>
            </a:r>
          </a:p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69334" y="5144756"/>
            <a:ext cx="150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 + </a:t>
            </a:r>
          </a:p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DIGITALI 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79148" y="5144756"/>
            <a:ext cx="110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35-54 </a:t>
            </a:r>
          </a:p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991923" y="5144756"/>
            <a:ext cx="104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14-34 </a:t>
            </a:r>
          </a:p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400132" y="5144756"/>
            <a:ext cx="106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 + </a:t>
            </a:r>
          </a:p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409278" y="5144756"/>
            <a:ext cx="1506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 + </a:t>
            </a:r>
          </a:p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DIGITALI 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219092" y="5144756"/>
            <a:ext cx="1104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35-54 </a:t>
            </a:r>
          </a:p>
          <a:p>
            <a:pPr algn="ctr"/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DIGITALI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42738" y="5891663"/>
            <a:ext cx="371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«Amo le novità»</a:t>
            </a: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«Mi piace un po’ di rischio»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914209" y="5891663"/>
            <a:ext cx="371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«Sono una persona attiva»</a:t>
            </a:r>
          </a:p>
          <a:p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«So dirigere gli altri»</a:t>
            </a:r>
            <a:endParaRPr lang="it-IT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51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051697" y="1659523"/>
            <a:ext cx="10821596" cy="4265800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1297460" y="4543691"/>
            <a:ext cx="10268465" cy="37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8136927" y="4264579"/>
            <a:ext cx="617837" cy="6549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1134977" y="5956493"/>
            <a:ext cx="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41054" y="5956493"/>
            <a:ext cx="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0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215449" y="6041490"/>
            <a:ext cx="55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50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8614971" y="5956493"/>
            <a:ext cx="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75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571100" y="5956493"/>
            <a:ext cx="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</a:t>
            </a:r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7642655" y="3760777"/>
            <a:ext cx="174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55+ 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892776" y="3705958"/>
            <a:ext cx="119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14-34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9"/>
          <p:cNvSpPr txBox="1">
            <a:spLocks/>
          </p:cNvSpPr>
          <p:nvPr/>
        </p:nvSpPr>
        <p:spPr bwMode="gray">
          <a:xfrm>
            <a:off x="671416" y="572265"/>
            <a:ext cx="1010782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L’EROSIONE </a:t>
            </a:r>
            <a:r>
              <a:rPr lang="en-US" altLang="it-IT" sz="2400" b="1" dirty="0">
                <a:solidFill>
                  <a:schemeClr val="accent2"/>
                </a:solidFill>
              </a:rPr>
              <a:t>DEL GAP SOCIOCULTURALE TRA LE 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GENERAZIONI: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IL </a:t>
            </a:r>
            <a:r>
              <a:rPr lang="en-US" altLang="it-IT" sz="2400" b="1" dirty="0">
                <a:solidFill>
                  <a:schemeClr val="accent2"/>
                </a:solidFill>
              </a:rPr>
              <a:t>WEB COME 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ACCELERATORE?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sp>
        <p:nvSpPr>
          <p:cNvPr id="8" name="Parentesi quadra aperta 7"/>
          <p:cNvSpPr/>
          <p:nvPr/>
        </p:nvSpPr>
        <p:spPr>
          <a:xfrm rot="16200000">
            <a:off x="6329360" y="1013549"/>
            <a:ext cx="398318" cy="1048779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4676798" y="6321166"/>
            <a:ext cx="38196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DISTANZA INTERGENERAZIONALE (0-100)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-16686" y="4205873"/>
            <a:ext cx="115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it-IT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967706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6492510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956812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1462524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11515731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1161536" y="4216237"/>
            <a:ext cx="617837" cy="6549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/>
          <p:cNvSpPr txBox="1"/>
          <p:nvPr/>
        </p:nvSpPr>
        <p:spPr>
          <a:xfrm>
            <a:off x="7851449" y="5571120"/>
            <a:ext cx="3664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ELABORAZIONI SU DATI 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e 32"/>
          <p:cNvSpPr/>
          <p:nvPr/>
        </p:nvSpPr>
        <p:spPr>
          <a:xfrm>
            <a:off x="4588763" y="4229178"/>
            <a:ext cx="617837" cy="6549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2965662" y="3759831"/>
            <a:ext cx="3722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55+ DIGITALIZZATI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ttore 1 36"/>
          <p:cNvCxnSpPr/>
          <p:nvPr/>
        </p:nvCxnSpPr>
        <p:spPr>
          <a:xfrm>
            <a:off x="1297460" y="2858315"/>
            <a:ext cx="10268465" cy="37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892776" y="2030537"/>
            <a:ext cx="119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14-34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1119852" y="2031929"/>
            <a:ext cx="98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55+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-32957" y="2603440"/>
            <a:ext cx="113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it-IT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e 55"/>
          <p:cNvSpPr/>
          <p:nvPr/>
        </p:nvSpPr>
        <p:spPr>
          <a:xfrm>
            <a:off x="11183373" y="2530861"/>
            <a:ext cx="617837" cy="6549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/>
          <p:cNvSpPr/>
          <p:nvPr/>
        </p:nvSpPr>
        <p:spPr>
          <a:xfrm>
            <a:off x="1161536" y="2530861"/>
            <a:ext cx="617837" cy="6549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847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697" y="1659523"/>
            <a:ext cx="10404389" cy="4265800"/>
          </a:xfrm>
          <a:prstGeom prst="rect">
            <a:avLst/>
          </a:prstGeom>
        </p:spPr>
      </p:pic>
      <p:sp>
        <p:nvSpPr>
          <p:cNvPr id="8" name="Rectangle 9"/>
          <p:cNvSpPr txBox="1">
            <a:spLocks/>
          </p:cNvSpPr>
          <p:nvPr/>
        </p:nvSpPr>
        <p:spPr bwMode="gray">
          <a:xfrm>
            <a:off x="0" y="691977"/>
            <a:ext cx="12192000" cy="35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LA DIGITALIZZAZIONE IN ITALIA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15" name="Grafico 14"/>
          <p:cNvGraphicFramePr/>
          <p:nvPr>
            <p:extLst/>
          </p:nvPr>
        </p:nvGraphicFramePr>
        <p:xfrm>
          <a:off x="2075935" y="1659524"/>
          <a:ext cx="9614929" cy="426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212017" y="3908651"/>
            <a:ext cx="50486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 </a:t>
            </a:r>
          </a:p>
          <a:p>
            <a:r>
              <a:rPr lang="it-IT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utenti  internet 14+</a:t>
            </a:r>
            <a:endParaRPr lang="it-IT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425514" y="6277232"/>
            <a:ext cx="350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BASE: POPOLAZIONE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464007" y="6277231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12017" y="1830209"/>
            <a:ext cx="50486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</a:t>
            </a:r>
          </a:p>
          <a:p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Famiglie connesse</a:t>
            </a:r>
            <a:endParaRPr lang="it-IT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57681" y="2953244"/>
            <a:ext cx="44202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32.000.000 </a:t>
            </a:r>
            <a:r>
              <a:rPr lang="it-IT" sz="44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utenti </a:t>
            </a:r>
            <a:r>
              <a:rPr lang="it-IT" sz="2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(ultimi 7 giorni)</a:t>
            </a:r>
            <a:endParaRPr lang="it-IT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30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 txBox="1">
            <a:spLocks/>
          </p:cNvSpPr>
          <p:nvPr/>
        </p:nvSpPr>
        <p:spPr bwMode="gray">
          <a:xfrm>
            <a:off x="192934" y="539938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IL DIGITAL GROWTH AL 2030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98756" y="2595126"/>
            <a:ext cx="55976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SU 100</a:t>
            </a:r>
          </a:p>
          <a:p>
            <a:pPr algn="ctr"/>
            <a:r>
              <a:rPr lang="it-IT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+ anni</a:t>
            </a:r>
            <a:endParaRPr lang="it-IT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697" y="1659523"/>
            <a:ext cx="10404389" cy="4265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464007" y="6277231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xmlns="" val="1726959492"/>
              </p:ext>
            </p:extLst>
          </p:nvPr>
        </p:nvGraphicFramePr>
        <p:xfrm>
          <a:off x="725288" y="1779501"/>
          <a:ext cx="10849331" cy="426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5380223" y="2392443"/>
            <a:ext cx="558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80-82% </a:t>
            </a:r>
          </a:p>
          <a:p>
            <a:pPr algn="ctr"/>
            <a:r>
              <a:rPr lang="it-IT" sz="6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utenti</a:t>
            </a:r>
            <a:endParaRPr lang="it-IT" sz="6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25288" y="2346329"/>
            <a:ext cx="4167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i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r>
              <a:rPr lang="it-IT" sz="6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</a:t>
            </a:r>
            <a:endParaRPr lang="it-IT" sz="6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2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 txBox="1">
            <a:spLocks/>
          </p:cNvSpPr>
          <p:nvPr/>
        </p:nvSpPr>
        <p:spPr bwMode="gray">
          <a:xfrm>
            <a:off x="1989439" y="398115"/>
            <a:ext cx="8601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i="1" dirty="0">
                <a:solidFill>
                  <a:schemeClr val="accent2"/>
                </a:solidFill>
              </a:rPr>
              <a:t>DIGITAL</a:t>
            </a:r>
            <a:r>
              <a:rPr lang="en-US" altLang="it-IT" sz="2400" b="1" dirty="0">
                <a:solidFill>
                  <a:schemeClr val="accent2"/>
                </a:solidFill>
              </a:rPr>
              <a:t> SI NASCE MA DIGITALI SI 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DIVENTA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697" y="1659523"/>
            <a:ext cx="10404389" cy="4265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464007" y="6277231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xmlns="" val="2774722080"/>
              </p:ext>
            </p:extLst>
          </p:nvPr>
        </p:nvGraphicFramePr>
        <p:xfrm>
          <a:off x="1079594" y="1668765"/>
          <a:ext cx="10420864" cy="426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4895994" y="3334360"/>
            <a:ext cx="7136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it-IT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anni: </a:t>
            </a:r>
            <a:r>
              <a:rPr lang="it-IT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(+400% dal 2007)</a:t>
            </a:r>
            <a:endParaRPr lang="it-IT" sz="40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77460" y="1826255"/>
            <a:ext cx="71360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Utenti 14-34: 83%</a:t>
            </a:r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ctr"/>
            <a:r>
              <a:rPr lang="it-IT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(+70% dal 2007)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993466" y="5385187"/>
            <a:ext cx="42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*ultimi 7 gg..</a:t>
            </a:r>
            <a:endParaRPr lang="it-IT" sz="20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657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98756" y="2595126"/>
            <a:ext cx="55976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SU 100</a:t>
            </a:r>
          </a:p>
          <a:p>
            <a:pPr algn="ctr"/>
            <a:r>
              <a:rPr lang="it-IT" sz="6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+ anni</a:t>
            </a:r>
            <a:endParaRPr lang="it-IT"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697" y="1659523"/>
            <a:ext cx="10404389" cy="42658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390650" y="1540672"/>
            <a:ext cx="10072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50+ anni </a:t>
            </a:r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totale </a:t>
            </a:r>
          </a:p>
          <a:p>
            <a:pPr algn="r"/>
            <a:r>
              <a:rPr lang="it-IT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utenti internet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464007" y="6277231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/>
          <p:cNvSpPr txBox="1">
            <a:spLocks/>
          </p:cNvSpPr>
          <p:nvPr/>
        </p:nvSpPr>
        <p:spPr bwMode="gray">
          <a:xfrm>
            <a:off x="1606378" y="398115"/>
            <a:ext cx="929228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LA RIVOLUZIONE SILENZIOSA SUL WEB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grpSp>
        <p:nvGrpSpPr>
          <p:cNvPr id="20" name="Group 44"/>
          <p:cNvGrpSpPr>
            <a:grpSpLocks noChangeAspect="1"/>
          </p:cNvGrpSpPr>
          <p:nvPr/>
        </p:nvGrpSpPr>
        <p:grpSpPr bwMode="auto">
          <a:xfrm>
            <a:off x="7609128" y="3066909"/>
            <a:ext cx="268288" cy="730250"/>
            <a:chOff x="2780" y="1508"/>
            <a:chExt cx="169" cy="4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44"/>
          <p:cNvGrpSpPr>
            <a:grpSpLocks noChangeAspect="1"/>
          </p:cNvGrpSpPr>
          <p:nvPr/>
        </p:nvGrpSpPr>
        <p:grpSpPr bwMode="auto">
          <a:xfrm>
            <a:off x="7948381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2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4"/>
          <p:cNvGrpSpPr>
            <a:grpSpLocks noChangeAspect="1"/>
          </p:cNvGrpSpPr>
          <p:nvPr/>
        </p:nvGrpSpPr>
        <p:grpSpPr bwMode="auto">
          <a:xfrm>
            <a:off x="8308702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27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44"/>
          <p:cNvGrpSpPr>
            <a:grpSpLocks noChangeAspect="1"/>
          </p:cNvGrpSpPr>
          <p:nvPr/>
        </p:nvGrpSpPr>
        <p:grpSpPr bwMode="auto">
          <a:xfrm>
            <a:off x="8647955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3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44"/>
          <p:cNvGrpSpPr>
            <a:grpSpLocks noChangeAspect="1"/>
          </p:cNvGrpSpPr>
          <p:nvPr/>
        </p:nvGrpSpPr>
        <p:grpSpPr bwMode="auto">
          <a:xfrm>
            <a:off x="9022946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33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44"/>
          <p:cNvGrpSpPr>
            <a:grpSpLocks noChangeAspect="1"/>
          </p:cNvGrpSpPr>
          <p:nvPr/>
        </p:nvGrpSpPr>
        <p:grpSpPr bwMode="auto">
          <a:xfrm>
            <a:off x="9362199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3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44"/>
          <p:cNvGrpSpPr>
            <a:grpSpLocks noChangeAspect="1"/>
          </p:cNvGrpSpPr>
          <p:nvPr/>
        </p:nvGrpSpPr>
        <p:grpSpPr bwMode="auto">
          <a:xfrm>
            <a:off x="9722520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39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4"/>
          <p:cNvGrpSpPr>
            <a:grpSpLocks noChangeAspect="1"/>
          </p:cNvGrpSpPr>
          <p:nvPr/>
        </p:nvGrpSpPr>
        <p:grpSpPr bwMode="auto">
          <a:xfrm>
            <a:off x="10061773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4"/>
          <p:cNvGrpSpPr>
            <a:grpSpLocks noChangeAspect="1"/>
          </p:cNvGrpSpPr>
          <p:nvPr/>
        </p:nvGrpSpPr>
        <p:grpSpPr bwMode="auto">
          <a:xfrm>
            <a:off x="10395940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4"/>
          <p:cNvGrpSpPr>
            <a:grpSpLocks noChangeAspect="1"/>
          </p:cNvGrpSpPr>
          <p:nvPr/>
        </p:nvGrpSpPr>
        <p:grpSpPr bwMode="auto">
          <a:xfrm>
            <a:off x="10735193" y="3066909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4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44"/>
          <p:cNvGrpSpPr>
            <a:grpSpLocks noChangeAspect="1"/>
          </p:cNvGrpSpPr>
          <p:nvPr/>
        </p:nvGrpSpPr>
        <p:grpSpPr bwMode="auto">
          <a:xfrm>
            <a:off x="7609128" y="3982955"/>
            <a:ext cx="268288" cy="730250"/>
            <a:chOff x="2780" y="1508"/>
            <a:chExt cx="169" cy="4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44"/>
          <p:cNvGrpSpPr>
            <a:grpSpLocks noChangeAspect="1"/>
          </p:cNvGrpSpPr>
          <p:nvPr/>
        </p:nvGrpSpPr>
        <p:grpSpPr bwMode="auto">
          <a:xfrm>
            <a:off x="7948381" y="3982955"/>
            <a:ext cx="268288" cy="730250"/>
            <a:chOff x="2780" y="1508"/>
            <a:chExt cx="169" cy="4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44"/>
          <p:cNvGrpSpPr>
            <a:grpSpLocks noChangeAspect="1"/>
          </p:cNvGrpSpPr>
          <p:nvPr/>
        </p:nvGrpSpPr>
        <p:grpSpPr bwMode="auto">
          <a:xfrm>
            <a:off x="8308702" y="3982955"/>
            <a:ext cx="268288" cy="730250"/>
            <a:chOff x="2780" y="1508"/>
            <a:chExt cx="169" cy="46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44"/>
          <p:cNvGrpSpPr>
            <a:grpSpLocks noChangeAspect="1"/>
          </p:cNvGrpSpPr>
          <p:nvPr/>
        </p:nvGrpSpPr>
        <p:grpSpPr bwMode="auto">
          <a:xfrm>
            <a:off x="8647955" y="3982955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7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44"/>
          <p:cNvGrpSpPr>
            <a:grpSpLocks noChangeAspect="1"/>
          </p:cNvGrpSpPr>
          <p:nvPr/>
        </p:nvGrpSpPr>
        <p:grpSpPr bwMode="auto">
          <a:xfrm>
            <a:off x="9022946" y="3982955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7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44"/>
          <p:cNvGrpSpPr>
            <a:grpSpLocks noChangeAspect="1"/>
          </p:cNvGrpSpPr>
          <p:nvPr/>
        </p:nvGrpSpPr>
        <p:grpSpPr bwMode="auto">
          <a:xfrm>
            <a:off x="9362199" y="3982955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70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44"/>
          <p:cNvGrpSpPr>
            <a:grpSpLocks noChangeAspect="1"/>
          </p:cNvGrpSpPr>
          <p:nvPr/>
        </p:nvGrpSpPr>
        <p:grpSpPr bwMode="auto">
          <a:xfrm>
            <a:off x="9722520" y="3982955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68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44"/>
          <p:cNvGrpSpPr>
            <a:grpSpLocks noChangeAspect="1"/>
          </p:cNvGrpSpPr>
          <p:nvPr/>
        </p:nvGrpSpPr>
        <p:grpSpPr bwMode="auto">
          <a:xfrm>
            <a:off x="10061773" y="3982955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66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44"/>
          <p:cNvGrpSpPr>
            <a:grpSpLocks noChangeAspect="1"/>
          </p:cNvGrpSpPr>
          <p:nvPr/>
        </p:nvGrpSpPr>
        <p:grpSpPr bwMode="auto">
          <a:xfrm>
            <a:off x="10395940" y="3982955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64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44"/>
          <p:cNvGrpSpPr>
            <a:grpSpLocks noChangeAspect="1"/>
          </p:cNvGrpSpPr>
          <p:nvPr/>
        </p:nvGrpSpPr>
        <p:grpSpPr bwMode="auto">
          <a:xfrm>
            <a:off x="10735193" y="3982955"/>
            <a:ext cx="268288" cy="730250"/>
            <a:chOff x="2780" y="1508"/>
            <a:chExt cx="169" cy="460"/>
          </a:xfrm>
          <a:solidFill>
            <a:schemeClr val="bg1"/>
          </a:solidFill>
        </p:grpSpPr>
        <p:sp>
          <p:nvSpPr>
            <p:cNvPr id="62" name="Oval 45"/>
            <p:cNvSpPr>
              <a:spLocks noChangeArrowheads="1"/>
            </p:cNvSpPr>
            <p:nvPr/>
          </p:nvSpPr>
          <p:spPr bwMode="auto">
            <a:xfrm>
              <a:off x="2802" y="1508"/>
              <a:ext cx="124" cy="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>
              <a:off x="2780" y="1647"/>
              <a:ext cx="169" cy="321"/>
            </a:xfrm>
            <a:custGeom>
              <a:avLst/>
              <a:gdLst>
                <a:gd name="T0" fmla="*/ 61 w 121"/>
                <a:gd name="T1" fmla="*/ 0 h 230"/>
                <a:gd name="T2" fmla="*/ 4 w 121"/>
                <a:gd name="T3" fmla="*/ 23 h 230"/>
                <a:gd name="T4" fmla="*/ 9 w 121"/>
                <a:gd name="T5" fmla="*/ 116 h 230"/>
                <a:gd name="T6" fmla="*/ 19 w 121"/>
                <a:gd name="T7" fmla="*/ 138 h 230"/>
                <a:gd name="T8" fmla="*/ 32 w 121"/>
                <a:gd name="T9" fmla="*/ 219 h 230"/>
                <a:gd name="T10" fmla="*/ 41 w 121"/>
                <a:gd name="T11" fmla="*/ 230 h 230"/>
                <a:gd name="T12" fmla="*/ 80 w 121"/>
                <a:gd name="T13" fmla="*/ 230 h 230"/>
                <a:gd name="T14" fmla="*/ 89 w 121"/>
                <a:gd name="T15" fmla="*/ 219 h 230"/>
                <a:gd name="T16" fmla="*/ 103 w 121"/>
                <a:gd name="T17" fmla="*/ 138 h 230"/>
                <a:gd name="T18" fmla="*/ 113 w 121"/>
                <a:gd name="T19" fmla="*/ 116 h 230"/>
                <a:gd name="T20" fmla="*/ 117 w 121"/>
                <a:gd name="T21" fmla="*/ 23 h 230"/>
                <a:gd name="T22" fmla="*/ 61 w 121"/>
                <a:gd name="T2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230">
                  <a:moveTo>
                    <a:pt x="61" y="0"/>
                  </a:moveTo>
                  <a:cubicBezTo>
                    <a:pt x="32" y="0"/>
                    <a:pt x="4" y="10"/>
                    <a:pt x="4" y="23"/>
                  </a:cubicBezTo>
                  <a:cubicBezTo>
                    <a:pt x="4" y="23"/>
                    <a:pt x="0" y="63"/>
                    <a:pt x="9" y="116"/>
                  </a:cubicBezTo>
                  <a:cubicBezTo>
                    <a:pt x="11" y="128"/>
                    <a:pt x="16" y="125"/>
                    <a:pt x="19" y="138"/>
                  </a:cubicBezTo>
                  <a:cubicBezTo>
                    <a:pt x="22" y="156"/>
                    <a:pt x="27" y="201"/>
                    <a:pt x="32" y="219"/>
                  </a:cubicBezTo>
                  <a:cubicBezTo>
                    <a:pt x="35" y="228"/>
                    <a:pt x="36" y="230"/>
                    <a:pt x="41" y="230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85" y="230"/>
                    <a:pt x="86" y="228"/>
                    <a:pt x="89" y="219"/>
                  </a:cubicBezTo>
                  <a:cubicBezTo>
                    <a:pt x="94" y="201"/>
                    <a:pt x="99" y="156"/>
                    <a:pt x="103" y="138"/>
                  </a:cubicBezTo>
                  <a:cubicBezTo>
                    <a:pt x="105" y="125"/>
                    <a:pt x="111" y="128"/>
                    <a:pt x="113" y="116"/>
                  </a:cubicBezTo>
                  <a:cubicBezTo>
                    <a:pt x="121" y="63"/>
                    <a:pt x="117" y="23"/>
                    <a:pt x="117" y="23"/>
                  </a:cubicBezTo>
                  <a:cubicBezTo>
                    <a:pt x="117" y="10"/>
                    <a:pt x="90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CasellaDiTesto 81"/>
          <p:cNvSpPr txBox="1"/>
          <p:nvPr/>
        </p:nvSpPr>
        <p:spPr>
          <a:xfrm>
            <a:off x="6114287" y="3256846"/>
            <a:ext cx="123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(13%):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uppo 83"/>
          <p:cNvGrpSpPr/>
          <p:nvPr/>
        </p:nvGrpSpPr>
        <p:grpSpPr>
          <a:xfrm>
            <a:off x="7609128" y="4916785"/>
            <a:ext cx="3394353" cy="730250"/>
            <a:chOff x="7609128" y="3066909"/>
            <a:chExt cx="3394353" cy="730250"/>
          </a:xfrm>
        </p:grpSpPr>
        <p:grpSp>
          <p:nvGrpSpPr>
            <p:cNvPr id="85" name="Group 44"/>
            <p:cNvGrpSpPr>
              <a:grpSpLocks noChangeAspect="1"/>
            </p:cNvGrpSpPr>
            <p:nvPr/>
          </p:nvGrpSpPr>
          <p:grpSpPr bwMode="auto">
            <a:xfrm>
              <a:off x="7609128" y="3066909"/>
              <a:ext cx="268288" cy="730250"/>
              <a:chOff x="2780" y="1508"/>
              <a:chExt cx="169" cy="46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3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6" name="Group 44"/>
            <p:cNvGrpSpPr>
              <a:grpSpLocks noChangeAspect="1"/>
            </p:cNvGrpSpPr>
            <p:nvPr/>
          </p:nvGrpSpPr>
          <p:grpSpPr bwMode="auto">
            <a:xfrm>
              <a:off x="7948381" y="3066909"/>
              <a:ext cx="268288" cy="730250"/>
              <a:chOff x="2780" y="1508"/>
              <a:chExt cx="169" cy="46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11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44"/>
            <p:cNvGrpSpPr>
              <a:grpSpLocks noChangeAspect="1"/>
            </p:cNvGrpSpPr>
            <p:nvPr/>
          </p:nvGrpSpPr>
          <p:grpSpPr bwMode="auto">
            <a:xfrm>
              <a:off x="8308702" y="3066909"/>
              <a:ext cx="268288" cy="730250"/>
              <a:chOff x="2780" y="1508"/>
              <a:chExt cx="169" cy="46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9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8" name="Group 44"/>
            <p:cNvGrpSpPr>
              <a:grpSpLocks noChangeAspect="1"/>
            </p:cNvGrpSpPr>
            <p:nvPr/>
          </p:nvGrpSpPr>
          <p:grpSpPr bwMode="auto">
            <a:xfrm>
              <a:off x="8647955" y="3066909"/>
              <a:ext cx="268288" cy="730250"/>
              <a:chOff x="2780" y="1508"/>
              <a:chExt cx="169" cy="46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7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9" name="Group 44"/>
            <p:cNvGrpSpPr>
              <a:grpSpLocks noChangeAspect="1"/>
            </p:cNvGrpSpPr>
            <p:nvPr/>
          </p:nvGrpSpPr>
          <p:grpSpPr bwMode="auto">
            <a:xfrm>
              <a:off x="9022946" y="3066909"/>
              <a:ext cx="268288" cy="730250"/>
              <a:chOff x="2780" y="1508"/>
              <a:chExt cx="169" cy="46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05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0" name="Group 44"/>
            <p:cNvGrpSpPr>
              <a:grpSpLocks noChangeAspect="1"/>
            </p:cNvGrpSpPr>
            <p:nvPr/>
          </p:nvGrpSpPr>
          <p:grpSpPr bwMode="auto">
            <a:xfrm>
              <a:off x="9362199" y="3066909"/>
              <a:ext cx="268288" cy="730250"/>
              <a:chOff x="2780" y="1508"/>
              <a:chExt cx="169" cy="460"/>
            </a:xfrm>
            <a:solidFill>
              <a:schemeClr val="bg1"/>
            </a:solidFill>
          </p:grpSpPr>
          <p:sp>
            <p:nvSpPr>
              <p:cNvPr id="103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44"/>
            <p:cNvGrpSpPr>
              <a:grpSpLocks noChangeAspect="1"/>
            </p:cNvGrpSpPr>
            <p:nvPr/>
          </p:nvGrpSpPr>
          <p:grpSpPr bwMode="auto">
            <a:xfrm>
              <a:off x="9722520" y="3066909"/>
              <a:ext cx="268288" cy="730250"/>
              <a:chOff x="2780" y="1508"/>
              <a:chExt cx="169" cy="460"/>
            </a:xfrm>
            <a:solidFill>
              <a:schemeClr val="bg1"/>
            </a:solidFill>
          </p:grpSpPr>
          <p:sp>
            <p:nvSpPr>
              <p:cNvPr id="101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" name="Group 44"/>
            <p:cNvGrpSpPr>
              <a:grpSpLocks noChangeAspect="1"/>
            </p:cNvGrpSpPr>
            <p:nvPr/>
          </p:nvGrpSpPr>
          <p:grpSpPr bwMode="auto">
            <a:xfrm>
              <a:off x="10061773" y="3066909"/>
              <a:ext cx="268288" cy="730250"/>
              <a:chOff x="2780" y="1508"/>
              <a:chExt cx="169" cy="460"/>
            </a:xfrm>
            <a:solidFill>
              <a:schemeClr val="bg1"/>
            </a:solidFill>
          </p:grpSpPr>
          <p:sp>
            <p:nvSpPr>
              <p:cNvPr id="99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44"/>
            <p:cNvGrpSpPr>
              <a:grpSpLocks noChangeAspect="1"/>
            </p:cNvGrpSpPr>
            <p:nvPr/>
          </p:nvGrpSpPr>
          <p:grpSpPr bwMode="auto">
            <a:xfrm>
              <a:off x="10395940" y="3066909"/>
              <a:ext cx="268288" cy="730250"/>
              <a:chOff x="2780" y="1508"/>
              <a:chExt cx="169" cy="460"/>
            </a:xfrm>
            <a:solidFill>
              <a:schemeClr val="bg1"/>
            </a:solidFill>
          </p:grpSpPr>
          <p:sp>
            <p:nvSpPr>
              <p:cNvPr id="97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44"/>
            <p:cNvGrpSpPr>
              <a:grpSpLocks noChangeAspect="1"/>
            </p:cNvGrpSpPr>
            <p:nvPr/>
          </p:nvGrpSpPr>
          <p:grpSpPr bwMode="auto">
            <a:xfrm>
              <a:off x="10735193" y="3066909"/>
              <a:ext cx="268288" cy="730250"/>
              <a:chOff x="2780" y="1508"/>
              <a:chExt cx="169" cy="460"/>
            </a:xfrm>
            <a:solidFill>
              <a:schemeClr val="bg1"/>
            </a:solidFill>
          </p:grpSpPr>
          <p:sp>
            <p:nvSpPr>
              <p:cNvPr id="95" name="Oval 45"/>
              <p:cNvSpPr>
                <a:spLocks noChangeArrowheads="1"/>
              </p:cNvSpPr>
              <p:nvPr/>
            </p:nvSpPr>
            <p:spPr bwMode="auto">
              <a:xfrm>
                <a:off x="2802" y="1508"/>
                <a:ext cx="124" cy="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46"/>
              <p:cNvSpPr>
                <a:spLocks/>
              </p:cNvSpPr>
              <p:nvPr/>
            </p:nvSpPr>
            <p:spPr bwMode="auto">
              <a:xfrm>
                <a:off x="2780" y="1647"/>
                <a:ext cx="169" cy="321"/>
              </a:xfrm>
              <a:custGeom>
                <a:avLst/>
                <a:gdLst>
                  <a:gd name="T0" fmla="*/ 61 w 121"/>
                  <a:gd name="T1" fmla="*/ 0 h 230"/>
                  <a:gd name="T2" fmla="*/ 4 w 121"/>
                  <a:gd name="T3" fmla="*/ 23 h 230"/>
                  <a:gd name="T4" fmla="*/ 9 w 121"/>
                  <a:gd name="T5" fmla="*/ 116 h 230"/>
                  <a:gd name="T6" fmla="*/ 19 w 121"/>
                  <a:gd name="T7" fmla="*/ 138 h 230"/>
                  <a:gd name="T8" fmla="*/ 32 w 121"/>
                  <a:gd name="T9" fmla="*/ 219 h 230"/>
                  <a:gd name="T10" fmla="*/ 41 w 121"/>
                  <a:gd name="T11" fmla="*/ 230 h 230"/>
                  <a:gd name="T12" fmla="*/ 80 w 121"/>
                  <a:gd name="T13" fmla="*/ 230 h 230"/>
                  <a:gd name="T14" fmla="*/ 89 w 121"/>
                  <a:gd name="T15" fmla="*/ 219 h 230"/>
                  <a:gd name="T16" fmla="*/ 103 w 121"/>
                  <a:gd name="T17" fmla="*/ 138 h 230"/>
                  <a:gd name="T18" fmla="*/ 113 w 121"/>
                  <a:gd name="T19" fmla="*/ 116 h 230"/>
                  <a:gd name="T20" fmla="*/ 117 w 121"/>
                  <a:gd name="T21" fmla="*/ 23 h 230"/>
                  <a:gd name="T22" fmla="*/ 61 w 121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230">
                    <a:moveTo>
                      <a:pt x="61" y="0"/>
                    </a:moveTo>
                    <a:cubicBezTo>
                      <a:pt x="32" y="0"/>
                      <a:pt x="4" y="10"/>
                      <a:pt x="4" y="23"/>
                    </a:cubicBezTo>
                    <a:cubicBezTo>
                      <a:pt x="4" y="23"/>
                      <a:pt x="0" y="63"/>
                      <a:pt x="9" y="116"/>
                    </a:cubicBezTo>
                    <a:cubicBezTo>
                      <a:pt x="11" y="128"/>
                      <a:pt x="16" y="125"/>
                      <a:pt x="19" y="138"/>
                    </a:cubicBezTo>
                    <a:cubicBezTo>
                      <a:pt x="22" y="156"/>
                      <a:pt x="27" y="201"/>
                      <a:pt x="32" y="219"/>
                    </a:cubicBezTo>
                    <a:cubicBezTo>
                      <a:pt x="35" y="228"/>
                      <a:pt x="36" y="230"/>
                      <a:pt x="41" y="230"/>
                    </a:cubicBezTo>
                    <a:cubicBezTo>
                      <a:pt x="80" y="230"/>
                      <a:pt x="80" y="230"/>
                      <a:pt x="80" y="230"/>
                    </a:cubicBezTo>
                    <a:cubicBezTo>
                      <a:pt x="85" y="230"/>
                      <a:pt x="86" y="228"/>
                      <a:pt x="89" y="219"/>
                    </a:cubicBezTo>
                    <a:cubicBezTo>
                      <a:pt x="94" y="201"/>
                      <a:pt x="99" y="156"/>
                      <a:pt x="103" y="138"/>
                    </a:cubicBezTo>
                    <a:cubicBezTo>
                      <a:pt x="105" y="125"/>
                      <a:pt x="111" y="128"/>
                      <a:pt x="113" y="116"/>
                    </a:cubicBezTo>
                    <a:cubicBezTo>
                      <a:pt x="121" y="63"/>
                      <a:pt x="117" y="23"/>
                      <a:pt x="117" y="23"/>
                    </a:cubicBezTo>
                    <a:cubicBezTo>
                      <a:pt x="117" y="10"/>
                      <a:pt x="90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6" name="CasellaDiTesto 115"/>
          <p:cNvSpPr txBox="1"/>
          <p:nvPr/>
        </p:nvSpPr>
        <p:spPr>
          <a:xfrm>
            <a:off x="4052520" y="2983694"/>
            <a:ext cx="206742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it-IT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CasellaDiTesto 116"/>
          <p:cNvSpPr txBox="1"/>
          <p:nvPr/>
        </p:nvSpPr>
        <p:spPr>
          <a:xfrm>
            <a:off x="6114287" y="4253002"/>
            <a:ext cx="123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(30%):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CasellaDiTesto 118"/>
          <p:cNvSpPr txBox="1"/>
          <p:nvPr/>
        </p:nvSpPr>
        <p:spPr>
          <a:xfrm>
            <a:off x="6114287" y="5132479"/>
            <a:ext cx="123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(49%):</a:t>
            </a:r>
            <a:endParaRPr lang="it-IT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sellaDiTesto 120"/>
          <p:cNvSpPr txBox="1"/>
          <p:nvPr/>
        </p:nvSpPr>
        <p:spPr>
          <a:xfrm>
            <a:off x="4052520" y="3999357"/>
            <a:ext cx="206742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it-IT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sellaDiTesto 121"/>
          <p:cNvSpPr txBox="1"/>
          <p:nvPr/>
        </p:nvSpPr>
        <p:spPr>
          <a:xfrm>
            <a:off x="4052520" y="4914269"/>
            <a:ext cx="206742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it-IT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18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697" y="1659523"/>
            <a:ext cx="10404389" cy="4265800"/>
          </a:xfrm>
          <a:prstGeom prst="rect">
            <a:avLst/>
          </a:prstGeom>
        </p:spPr>
      </p:pic>
      <p:sp>
        <p:nvSpPr>
          <p:cNvPr id="14" name="Rectangle 9"/>
          <p:cNvSpPr txBox="1">
            <a:spLocks/>
          </p:cNvSpPr>
          <p:nvPr/>
        </p:nvSpPr>
        <p:spPr bwMode="gray">
          <a:xfrm>
            <a:off x="6733742" y="2302477"/>
            <a:ext cx="456473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bg1"/>
                </a:solidFill>
              </a:rPr>
              <a:t>DIETRO LA DIFFUSIONE DEL WEB TRA I SEGMENTI MATURI </a:t>
            </a:r>
          </a:p>
        </p:txBody>
      </p:sp>
    </p:spTree>
    <p:extLst>
      <p:ext uri="{BB962C8B-B14F-4D97-AF65-F5344CB8AC3E}">
        <p14:creationId xmlns:p14="http://schemas.microsoft.com/office/powerpoint/2010/main" xmlns="" val="198857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magine 53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051697" y="1659523"/>
            <a:ext cx="10404389" cy="4265800"/>
          </a:xfrm>
          <a:prstGeom prst="rect">
            <a:avLst/>
          </a:prstGeom>
        </p:spPr>
      </p:pic>
      <p:sp>
        <p:nvSpPr>
          <p:cNvPr id="5122" name="Rectangle 5"/>
          <p:cNvSpPr>
            <a:spLocks noChangeArrowheads="1"/>
          </p:cNvSpPr>
          <p:nvPr/>
        </p:nvSpPr>
        <p:spPr bwMode="gray">
          <a:xfrm>
            <a:off x="336187" y="946708"/>
            <a:ext cx="4540613" cy="47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endParaRPr lang="it-IT" altLang="it-IT" sz="2400" dirty="0"/>
          </a:p>
          <a:p>
            <a:pPr algn="just" eaLnBrk="1" hangingPunct="1">
              <a:lnSpc>
                <a:spcPct val="120000"/>
              </a:lnSpc>
              <a:spcBef>
                <a:spcPts val="600"/>
              </a:spcBef>
            </a:pPr>
            <a:r>
              <a:rPr lang="it-IT" altLang="it-IT" sz="1800" b="1" dirty="0" smtClean="0"/>
              <a:t> </a:t>
            </a:r>
            <a:endParaRPr lang="it-IT" altLang="it-IT" sz="1800" b="1" dirty="0"/>
          </a:p>
        </p:txBody>
      </p:sp>
      <p:sp>
        <p:nvSpPr>
          <p:cNvPr id="6" name="Rectangle 9"/>
          <p:cNvSpPr txBox="1">
            <a:spLocks/>
          </p:cNvSpPr>
          <p:nvPr/>
        </p:nvSpPr>
        <p:spPr bwMode="gray">
          <a:xfrm>
            <a:off x="1201858" y="282777"/>
            <a:ext cx="1010406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L’EROSIONE DELLE BARRIERE TECNOLOGICHE  </a:t>
            </a:r>
            <a:r>
              <a:rPr lang="en-US" altLang="it-IT" sz="2400" b="1" dirty="0" smtClean="0"/>
              <a:t> </a:t>
            </a:r>
            <a:endParaRPr lang="en-US" altLang="it-IT" sz="2400" b="1" dirty="0"/>
          </a:p>
        </p:txBody>
      </p:sp>
      <p:grpSp>
        <p:nvGrpSpPr>
          <p:cNvPr id="2" name="Gruppo 1"/>
          <p:cNvGrpSpPr/>
          <p:nvPr/>
        </p:nvGrpSpPr>
        <p:grpSpPr>
          <a:xfrm>
            <a:off x="-601919" y="1185388"/>
            <a:ext cx="13201863" cy="5592733"/>
            <a:chOff x="-601919" y="1185388"/>
            <a:chExt cx="13201863" cy="5592733"/>
          </a:xfrm>
        </p:grpSpPr>
        <p:grpSp>
          <p:nvGrpSpPr>
            <p:cNvPr id="17" name="Gruppo 16"/>
            <p:cNvGrpSpPr>
              <a:grpSpLocks/>
            </p:cNvGrpSpPr>
            <p:nvPr/>
          </p:nvGrpSpPr>
          <p:grpSpPr bwMode="auto">
            <a:xfrm>
              <a:off x="7757263" y="2999986"/>
              <a:ext cx="4842681" cy="1218437"/>
              <a:chOff x="5574525" y="3656876"/>
              <a:chExt cx="4843306" cy="1216332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5574525" y="3656876"/>
                <a:ext cx="4843306" cy="599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it-IT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«LE NUOVE TECNOLOGIE PER </a:t>
                </a:r>
                <a:r>
                  <a:rPr lang="it-IT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it-IT" sz="11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 </a:t>
                </a:r>
                <a:r>
                  <a:rPr lang="it-IT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SONO </a:t>
                </a:r>
                <a:r>
                  <a:rPr lang="it-IT" sz="11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NECESSARIE»</a:t>
                </a:r>
              </a:p>
              <a:p>
                <a:pPr algn="ctr">
                  <a:defRPr/>
                </a:pPr>
                <a:r>
                  <a:rPr lang="it-IT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 Popolazione 55 anni e oltre -</a:t>
                </a:r>
              </a:p>
              <a:p>
                <a:pPr>
                  <a:defRPr/>
                </a:pPr>
                <a:r>
                  <a:rPr lang="it-IT" sz="11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sz="1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" name="Connettore 2 18"/>
              <p:cNvCxnSpPr/>
              <p:nvPr/>
            </p:nvCxnSpPr>
            <p:spPr>
              <a:xfrm>
                <a:off x="5832140" y="4873208"/>
                <a:ext cx="900229" cy="0"/>
              </a:xfrm>
              <a:prstGeom prst="straightConnector1">
                <a:avLst/>
              </a:prstGeom>
              <a:ln w="19050"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uppo 45"/>
            <p:cNvGrpSpPr/>
            <p:nvPr/>
          </p:nvGrpSpPr>
          <p:grpSpPr>
            <a:xfrm>
              <a:off x="-601919" y="1185388"/>
              <a:ext cx="12711613" cy="5592733"/>
              <a:chOff x="-419093" y="1311508"/>
              <a:chExt cx="12711613" cy="5592733"/>
            </a:xfrm>
          </p:grpSpPr>
          <p:graphicFrame>
            <p:nvGraphicFramePr>
              <p:cNvPr id="7" name="Diagramma 6"/>
              <p:cNvGraphicFramePr/>
              <p:nvPr>
                <p:extLst/>
              </p:nvPr>
            </p:nvGraphicFramePr>
            <p:xfrm>
              <a:off x="2963562" y="1863449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8" name="Gruppo 7"/>
              <p:cNvGrpSpPr>
                <a:grpSpLocks/>
              </p:cNvGrpSpPr>
              <p:nvPr/>
            </p:nvGrpSpPr>
            <p:grpSpPr bwMode="auto">
              <a:xfrm>
                <a:off x="5902582" y="5027843"/>
                <a:ext cx="5297773" cy="1496130"/>
                <a:chOff x="4045496" y="5175026"/>
                <a:chExt cx="4339941" cy="1496171"/>
              </a:xfrm>
            </p:grpSpPr>
            <p:cxnSp>
              <p:nvCxnSpPr>
                <p:cNvPr id="9" name="Connettore 4 8"/>
                <p:cNvCxnSpPr/>
                <p:nvPr/>
              </p:nvCxnSpPr>
              <p:spPr>
                <a:xfrm>
                  <a:off x="4045496" y="5734547"/>
                  <a:ext cx="1233409" cy="936650"/>
                </a:xfrm>
                <a:prstGeom prst="bentConnector3">
                  <a:avLst>
                    <a:gd name="adj1" fmla="val 73929"/>
                  </a:avLst>
                </a:prstGeom>
                <a:ln w="1905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CasellaDiTesto 9"/>
                <p:cNvSpPr txBox="1"/>
                <p:nvPr/>
              </p:nvSpPr>
              <p:spPr>
                <a:xfrm>
                  <a:off x="5288423" y="5175026"/>
                  <a:ext cx="3097014" cy="600180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it-IT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«LE NUOVE TECNOLOGIE</a:t>
                  </a:r>
                  <a:r>
                    <a:rPr lang="it-IT" sz="11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COSTANO TROPPO</a:t>
                  </a:r>
                  <a:r>
                    <a:rPr lang="it-IT" sz="11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»</a:t>
                  </a:r>
                </a:p>
                <a:p>
                  <a:pPr algn="ctr">
                    <a:defRPr/>
                  </a:pPr>
                  <a:r>
                    <a:rPr lang="it-IT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 Popolazione 55 anni e oltre -</a:t>
                  </a:r>
                </a:p>
                <a:p>
                  <a:pPr>
                    <a:defRPr/>
                  </a:pPr>
                  <a:endParaRPr lang="it-IT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CasellaDiTesto 11"/>
              <p:cNvSpPr txBox="1"/>
              <p:nvPr/>
            </p:nvSpPr>
            <p:spPr bwMode="auto">
              <a:xfrm>
                <a:off x="122743" y="1348544"/>
                <a:ext cx="54290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«</a:t>
                </a:r>
                <a:r>
                  <a:rPr lang="it-IT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 RIESCO A STARE AL PASSO </a:t>
                </a:r>
                <a:r>
                  <a:rPr lang="it-IT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 LE NUOVE TECNOLOGIE</a:t>
                </a:r>
                <a:r>
                  <a:rPr lang="it-IT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»</a:t>
                </a:r>
              </a:p>
              <a:p>
                <a:pPr algn="ctr">
                  <a:defRPr/>
                </a:pPr>
                <a:r>
                  <a:rPr lang="it-IT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it-IT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Popolazione 55 anni e oltre -</a:t>
                </a:r>
              </a:p>
              <a:p>
                <a:pPr algn="ctr">
                  <a:defRPr/>
                </a:pPr>
                <a:endParaRPr lang="it-IT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uppo 13"/>
              <p:cNvGrpSpPr>
                <a:grpSpLocks/>
              </p:cNvGrpSpPr>
              <p:nvPr/>
            </p:nvGrpSpPr>
            <p:grpSpPr bwMode="auto">
              <a:xfrm>
                <a:off x="-419093" y="2716444"/>
                <a:ext cx="5052092" cy="2311400"/>
                <a:chOff x="-542058" y="2719805"/>
                <a:chExt cx="3625841" cy="2307412"/>
              </a:xfrm>
            </p:grpSpPr>
            <p:sp>
              <p:nvSpPr>
                <p:cNvPr id="15" name="CasellaDiTesto 14"/>
                <p:cNvSpPr txBox="1"/>
                <p:nvPr/>
              </p:nvSpPr>
              <p:spPr>
                <a:xfrm>
                  <a:off x="-542058" y="4366961"/>
                  <a:ext cx="3625841" cy="5991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it-IT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«LE NUOVE TECNOLOGIE SONO </a:t>
                  </a:r>
                  <a:r>
                    <a:rPr lang="it-IT" sz="11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DIFFICILI </a:t>
                  </a:r>
                  <a:r>
                    <a:rPr lang="it-IT" sz="11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 </a:t>
                  </a:r>
                  <a:r>
                    <a:rPr lang="it-IT" sz="11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USARE»</a:t>
                  </a:r>
                </a:p>
                <a:p>
                  <a:pPr algn="ctr">
                    <a:defRPr/>
                  </a:pPr>
                  <a:r>
                    <a:rPr lang="it-IT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 Popolazione 55 anni e oltre -</a:t>
                  </a:r>
                </a:p>
                <a:p>
                  <a:pPr>
                    <a:defRPr/>
                  </a:pPr>
                  <a:endParaRPr lang="it-IT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" name="Connettore 2 15"/>
                <p:cNvCxnSpPr/>
                <p:nvPr/>
              </p:nvCxnSpPr>
              <p:spPr>
                <a:xfrm flipH="1">
                  <a:off x="2064111" y="5027217"/>
                  <a:ext cx="935199" cy="0"/>
                </a:xfrm>
                <a:prstGeom prst="straightConnector1">
                  <a:avLst/>
                </a:prstGeom>
                <a:ln w="1905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nettore 2 50"/>
                <p:cNvCxnSpPr/>
                <p:nvPr/>
              </p:nvCxnSpPr>
              <p:spPr>
                <a:xfrm flipH="1">
                  <a:off x="2064111" y="2719805"/>
                  <a:ext cx="935199" cy="0"/>
                </a:xfrm>
                <a:prstGeom prst="straightConnector1">
                  <a:avLst/>
                </a:prstGeom>
                <a:ln w="1905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uppo 19"/>
              <p:cNvGrpSpPr>
                <a:grpSpLocks/>
              </p:cNvGrpSpPr>
              <p:nvPr/>
            </p:nvGrpSpPr>
            <p:grpSpPr bwMode="auto">
              <a:xfrm>
                <a:off x="6747757" y="1311508"/>
                <a:ext cx="5544763" cy="1222740"/>
                <a:chOff x="5436096" y="2019224"/>
                <a:chExt cx="4854612" cy="1222274"/>
              </a:xfrm>
            </p:grpSpPr>
            <p:cxnSp>
              <p:nvCxnSpPr>
                <p:cNvPr id="21" name="Connettore 4 20"/>
                <p:cNvCxnSpPr/>
                <p:nvPr/>
              </p:nvCxnSpPr>
              <p:spPr>
                <a:xfrm flipV="1">
                  <a:off x="5436096" y="2538504"/>
                  <a:ext cx="792050" cy="702994"/>
                </a:xfrm>
                <a:prstGeom prst="bentConnector3">
                  <a:avLst/>
                </a:prstGeom>
                <a:ln w="1905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asellaDiTesto 21"/>
                <p:cNvSpPr txBox="1"/>
                <p:nvPr/>
              </p:nvSpPr>
              <p:spPr>
                <a:xfrm>
                  <a:off x="5965322" y="2019224"/>
                  <a:ext cx="4325386" cy="5999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it-IT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«</a:t>
                  </a:r>
                  <a:r>
                    <a:rPr lang="it-IT" sz="11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NON MI INTERESSA </a:t>
                  </a:r>
                  <a:r>
                    <a:rPr lang="it-IT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CIRCONDARMI DELLE ULTIME TECNOLOGIE»</a:t>
                  </a:r>
                </a:p>
                <a:p>
                  <a:pPr algn="ctr">
                    <a:defRPr/>
                  </a:pPr>
                  <a:r>
                    <a:rPr lang="it-IT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 Popolazione 55 anni e oltre -</a:t>
                  </a:r>
                </a:p>
                <a:p>
                  <a:pPr algn="ctr">
                    <a:defRPr/>
                  </a:pPr>
                  <a:endParaRPr lang="it-IT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45" name="Grafico 44"/>
              <p:cNvGraphicFramePr/>
              <p:nvPr>
                <p:extLst/>
              </p:nvPr>
            </p:nvGraphicFramePr>
            <p:xfrm>
              <a:off x="979232" y="1800521"/>
              <a:ext cx="2817049" cy="18883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47" name="Grafico 46"/>
              <p:cNvGraphicFramePr/>
              <p:nvPr>
                <p:extLst/>
              </p:nvPr>
            </p:nvGraphicFramePr>
            <p:xfrm>
              <a:off x="571601" y="4800040"/>
              <a:ext cx="2817049" cy="147232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48" name="Grafico 47"/>
              <p:cNvGraphicFramePr/>
              <p:nvPr>
                <p:extLst/>
              </p:nvPr>
            </p:nvGraphicFramePr>
            <p:xfrm>
              <a:off x="8521540" y="3461687"/>
              <a:ext cx="2817049" cy="14249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49" name="Grafico 48"/>
              <p:cNvGraphicFramePr/>
              <p:nvPr>
                <p:extLst/>
              </p:nvPr>
            </p:nvGraphicFramePr>
            <p:xfrm>
              <a:off x="7652408" y="5507699"/>
              <a:ext cx="2817049" cy="13965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aphicFrame>
            <p:nvGraphicFramePr>
              <p:cNvPr id="50" name="Grafico 49"/>
              <p:cNvGraphicFramePr/>
              <p:nvPr>
                <p:extLst/>
              </p:nvPr>
            </p:nvGraphicFramePr>
            <p:xfrm>
              <a:off x="8339677" y="1656398"/>
              <a:ext cx="2817049" cy="135600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</p:grpSp>
      </p:grpSp>
      <p:sp>
        <p:nvSpPr>
          <p:cNvPr id="53" name="CasellaDiTesto 52"/>
          <p:cNvSpPr txBox="1"/>
          <p:nvPr/>
        </p:nvSpPr>
        <p:spPr>
          <a:xfrm>
            <a:off x="9708769" y="6397853"/>
            <a:ext cx="2210117" cy="26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88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magine 47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051697" y="1659523"/>
            <a:ext cx="10821596" cy="4265800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1297460" y="2858315"/>
            <a:ext cx="10268465" cy="37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297460" y="4674321"/>
            <a:ext cx="10268465" cy="370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8136927" y="4395209"/>
            <a:ext cx="617837" cy="6549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892776" y="2030537"/>
            <a:ext cx="119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14-34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1119852" y="2031929"/>
            <a:ext cx="98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55+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134977" y="5956493"/>
            <a:ext cx="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41054" y="5956493"/>
            <a:ext cx="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0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215449" y="6041490"/>
            <a:ext cx="55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50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8614971" y="5956493"/>
            <a:ext cx="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75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3571100" y="5956493"/>
            <a:ext cx="7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2</a:t>
            </a:r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45" name="Ovale 44"/>
          <p:cNvSpPr/>
          <p:nvPr/>
        </p:nvSpPr>
        <p:spPr>
          <a:xfrm>
            <a:off x="4177492" y="4346867"/>
            <a:ext cx="617837" cy="654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asellaDiTesto 45"/>
          <p:cNvSpPr txBox="1"/>
          <p:nvPr/>
        </p:nvSpPr>
        <p:spPr>
          <a:xfrm>
            <a:off x="3901068" y="3877520"/>
            <a:ext cx="115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34-55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7642655" y="3891407"/>
            <a:ext cx="174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55+ 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892776" y="3836588"/>
            <a:ext cx="1192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14-34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e 38"/>
          <p:cNvSpPr/>
          <p:nvPr/>
        </p:nvSpPr>
        <p:spPr>
          <a:xfrm>
            <a:off x="5725330" y="2530861"/>
            <a:ext cx="617837" cy="6549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/>
          <p:cNvSpPr txBox="1"/>
          <p:nvPr/>
        </p:nvSpPr>
        <p:spPr>
          <a:xfrm>
            <a:off x="5341471" y="2031929"/>
            <a:ext cx="134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34-55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9"/>
          <p:cNvSpPr txBox="1">
            <a:spLocks/>
          </p:cNvSpPr>
          <p:nvPr/>
        </p:nvSpPr>
        <p:spPr bwMode="gray">
          <a:xfrm>
            <a:off x="1161536" y="291209"/>
            <a:ext cx="1010782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L’ACCORCIARSI DELLE DISTANZE INTERGENERAZIONALI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sp>
        <p:nvSpPr>
          <p:cNvPr id="8" name="Parentesi quadra aperta 7"/>
          <p:cNvSpPr/>
          <p:nvPr/>
        </p:nvSpPr>
        <p:spPr>
          <a:xfrm rot="16200000">
            <a:off x="6329360" y="1013549"/>
            <a:ext cx="398318" cy="1048779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4676798" y="6321166"/>
            <a:ext cx="381964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DISTANZA INTERGENERAZIONALE (0-100)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-32957" y="2603440"/>
            <a:ext cx="1132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it-IT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-16686" y="4336503"/>
            <a:ext cx="1159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it-IT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8967706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>
            <a:off x="6492510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>
            <a:off x="3956812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1462524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11515731" y="1659523"/>
            <a:ext cx="0" cy="42658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11183373" y="2530861"/>
            <a:ext cx="617837" cy="6549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1161536" y="2530861"/>
            <a:ext cx="617837" cy="6549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161536" y="4346867"/>
            <a:ext cx="617837" cy="6549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/>
          <p:cNvSpPr txBox="1"/>
          <p:nvPr/>
        </p:nvSpPr>
        <p:spPr>
          <a:xfrm>
            <a:off x="7851449" y="5571120"/>
            <a:ext cx="36642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ELABORAZIONI SU DATI SINOTTICA TSSP GFK</a:t>
            </a:r>
            <a:endParaRPr 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00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697" y="1659523"/>
            <a:ext cx="10404389" cy="4265800"/>
          </a:xfrm>
          <a:prstGeom prst="rect">
            <a:avLst/>
          </a:prstGeom>
        </p:spPr>
      </p:pic>
      <p:sp>
        <p:nvSpPr>
          <p:cNvPr id="14" name="Rectangle 9"/>
          <p:cNvSpPr txBox="1">
            <a:spLocks/>
          </p:cNvSpPr>
          <p:nvPr/>
        </p:nvSpPr>
        <p:spPr bwMode="gray">
          <a:xfrm>
            <a:off x="6733742" y="2302477"/>
            <a:ext cx="456473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00"/>
              </a:spcBef>
              <a:buFont typeface="Arial" panose="020B0604020202020204" pitchFamily="34" charset="0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588" indent="-1588" eaLnBrk="0" hangingPunct="0">
              <a:spcBef>
                <a:spcPts val="600"/>
              </a:spcBef>
              <a:buFont typeface="Arial" panose="020B0604020202020204" pitchFamily="34" charset="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0975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60363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39750" indent="-177800" eaLnBrk="0" hangingPunct="0">
              <a:spcBef>
                <a:spcPts val="3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969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541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113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68550" indent="-177800" eaLnBrk="0" fontAlgn="base" hangingPunct="0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chemeClr val="bg1"/>
                </a:solidFill>
              </a:rPr>
              <a:t>IL WEB COME </a:t>
            </a:r>
            <a:r>
              <a:rPr lang="en-US" altLang="it-IT" sz="2400" b="1" dirty="0" smtClean="0">
                <a:solidFill>
                  <a:schemeClr val="bg1"/>
                </a:solidFill>
              </a:rPr>
              <a:t>AMBIENTE </a:t>
            </a:r>
            <a:r>
              <a:rPr lang="en-US" altLang="it-IT" sz="2400" b="1" i="1" dirty="0" smtClean="0">
                <a:solidFill>
                  <a:schemeClr val="bg1"/>
                </a:solidFill>
              </a:rPr>
              <a:t>METAGENERAZIONALE</a:t>
            </a:r>
            <a:endParaRPr lang="en-US" altLang="it-IT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21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fK color scheme for Office 2010">
    <a:dk1>
      <a:srgbClr val="000000"/>
    </a:dk1>
    <a:lt1>
      <a:srgbClr val="FFFFFF"/>
    </a:lt1>
    <a:dk2>
      <a:srgbClr val="E95E0F"/>
    </a:dk2>
    <a:lt2>
      <a:srgbClr val="928580"/>
    </a:lt2>
    <a:accent1>
      <a:srgbClr val="004186"/>
    </a:accent1>
    <a:accent2>
      <a:srgbClr val="0087C8"/>
    </a:accent2>
    <a:accent3>
      <a:srgbClr val="A1AF00"/>
    </a:accent3>
    <a:accent4>
      <a:srgbClr val="CDC300"/>
    </a:accent4>
    <a:accent5>
      <a:srgbClr val="B50F22"/>
    </a:accent5>
    <a:accent6>
      <a:srgbClr val="E31B19"/>
    </a:accent6>
    <a:hlink>
      <a:srgbClr val="A1AF00"/>
    </a:hlink>
    <a:folHlink>
      <a:srgbClr val="CDC300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36811</TotalTime>
  <Words>640</Words>
  <Application>Microsoft Office PowerPoint</Application>
  <PresentationFormat>Personalizzato</PresentationFormat>
  <Paragraphs>203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Foglio di lavoro</vt:lpstr>
      <vt:lpstr> NATIVI DIGITALI E SENIOR DIGITALIZZATI: UN CONFRONTO INTERGENERAZIONALE Silvio Siliprandi, Presidente&amp;CEO GfK Osservatorio TuttiMedia – Nostalgia di Futuro 2015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Fater</dc:title>
  <dc:creator>Salafia, Paolo (GfK)</dc:creator>
  <cp:lastModifiedBy>erminio</cp:lastModifiedBy>
  <cp:revision>1717</cp:revision>
  <cp:lastPrinted>2015-10-16T17:20:03Z</cp:lastPrinted>
  <dcterms:created xsi:type="dcterms:W3CDTF">2015-05-14T20:58:55Z</dcterms:created>
  <dcterms:modified xsi:type="dcterms:W3CDTF">2015-11-19T14:55:28Z</dcterms:modified>
</cp:coreProperties>
</file>